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930" r:id="rId2"/>
    <p:sldMasterId id="2147483942" r:id="rId3"/>
    <p:sldMasterId id="2147483954" r:id="rId4"/>
  </p:sldMasterIdLst>
  <p:notesMasterIdLst>
    <p:notesMasterId r:id="rId41"/>
  </p:notesMasterIdLst>
  <p:sldIdLst>
    <p:sldId id="349" r:id="rId5"/>
    <p:sldId id="290" r:id="rId6"/>
    <p:sldId id="323" r:id="rId7"/>
    <p:sldId id="350" r:id="rId8"/>
    <p:sldId id="339" r:id="rId9"/>
    <p:sldId id="361" r:id="rId10"/>
    <p:sldId id="362" r:id="rId11"/>
    <p:sldId id="308" r:id="rId12"/>
    <p:sldId id="366" r:id="rId13"/>
    <p:sldId id="352" r:id="rId14"/>
    <p:sldId id="353" r:id="rId15"/>
    <p:sldId id="364" r:id="rId16"/>
    <p:sldId id="365" r:id="rId17"/>
    <p:sldId id="354" r:id="rId18"/>
    <p:sldId id="268" r:id="rId19"/>
    <p:sldId id="312" r:id="rId20"/>
    <p:sldId id="355" r:id="rId21"/>
    <p:sldId id="315" r:id="rId22"/>
    <p:sldId id="351" r:id="rId23"/>
    <p:sldId id="318" r:id="rId24"/>
    <p:sldId id="363" r:id="rId25"/>
    <p:sldId id="319" r:id="rId26"/>
    <p:sldId id="325" r:id="rId27"/>
    <p:sldId id="324" r:id="rId28"/>
    <p:sldId id="326" r:id="rId29"/>
    <p:sldId id="327" r:id="rId30"/>
    <p:sldId id="328" r:id="rId31"/>
    <p:sldId id="330" r:id="rId32"/>
    <p:sldId id="335" r:id="rId33"/>
    <p:sldId id="313" r:id="rId34"/>
    <p:sldId id="340" r:id="rId35"/>
    <p:sldId id="334" r:id="rId36"/>
    <p:sldId id="357" r:id="rId37"/>
    <p:sldId id="356" r:id="rId38"/>
    <p:sldId id="336" r:id="rId39"/>
    <p:sldId id="338" r:id="rId40"/>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y Parr" initials="VP" lastIdx="49" clrIdx="0">
    <p:extLst>
      <p:ext uri="{19B8F6BF-5375-455C-9EA6-DF929625EA0E}">
        <p15:presenceInfo xmlns:p15="http://schemas.microsoft.com/office/powerpoint/2012/main" userId="S-1-5-21-1868586648-1928551740-1174482739-19093959" providerId="AD"/>
      </p:ext>
    </p:extLst>
  </p:cmAuthor>
  <p:cmAuthor id="2" name="Ross Calladine" initials="RC" lastIdx="23" clrIdx="1">
    <p:extLst>
      <p:ext uri="{19B8F6BF-5375-455C-9EA6-DF929625EA0E}">
        <p15:presenceInfo xmlns:p15="http://schemas.microsoft.com/office/powerpoint/2012/main" userId="Ross Calladine" providerId="None"/>
      </p:ext>
    </p:extLst>
  </p:cmAuthor>
  <p:cmAuthor id="3" name="Hannah Lowe" initials="HL" lastIdx="6" clrIdx="2">
    <p:extLst>
      <p:ext uri="{19B8F6BF-5375-455C-9EA6-DF929625EA0E}">
        <p15:presenceInfo xmlns:p15="http://schemas.microsoft.com/office/powerpoint/2012/main" userId="S-1-5-21-1868586648-1928551740-1174482739-19088994" providerId="AD"/>
      </p:ext>
    </p:extLst>
  </p:cmAuthor>
  <p:cmAuthor id="4" name="Nell Barrington" initials="NB" lastIdx="1" clrIdx="3">
    <p:extLst>
      <p:ext uri="{19B8F6BF-5375-455C-9EA6-DF929625EA0E}">
        <p15:presenceInfo xmlns:p15="http://schemas.microsoft.com/office/powerpoint/2012/main" userId="c77c7902d75ec0a7" providerId="Windows Live"/>
      </p:ext>
    </p:extLst>
  </p:cmAuthor>
  <p:cmAuthor id="5" name="Martin Peters" initials="MP" lastIdx="2" clrIdx="4">
    <p:extLst>
      <p:ext uri="{19B8F6BF-5375-455C-9EA6-DF929625EA0E}">
        <p15:presenceInfo xmlns:p15="http://schemas.microsoft.com/office/powerpoint/2012/main" userId="S-1-5-21-1757981266-1085031214-725345543-11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EBF6EF"/>
    <a:srgbClr val="120742"/>
    <a:srgbClr val="E41F18"/>
    <a:srgbClr val="1E1541"/>
    <a:srgbClr val="100A3F"/>
    <a:srgbClr val="D52B88"/>
    <a:srgbClr val="FFE500"/>
    <a:srgbClr val="00A251"/>
    <a:srgbClr val="E953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29EBD-D7FA-AB34-F993-0A99522C0AED}" v="240" dt="2024-06-20T17:13:38.501"/>
    <p1510:client id="{ABDC9CA8-09C0-E33E-40DE-9E0906552FD5}" v="128" dt="2024-06-20T14:55:59.342"/>
    <p1510:client id="{FC120F8C-F0B6-B6CF-01B3-B082EE48F096}" v="24" dt="2024-06-20T15:15:54.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69_E592FE6E.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6A_BD3A30A.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380745033808487"/>
          <c:y val="0.1744146841003037"/>
          <c:w val="0.62064694431135004"/>
          <c:h val="0.76357213972666893"/>
        </c:manualLayout>
      </c:layout>
      <c:barChart>
        <c:barDir val="bar"/>
        <c:grouping val="clustered"/>
        <c:varyColors val="0"/>
        <c:ser>
          <c:idx val="2"/>
          <c:order val="0"/>
          <c:tx>
            <c:strRef>
              <c:f>Sheet1!$B$1</c:f>
              <c:strCache>
                <c:ptCount val="1"/>
                <c:pt idx="0">
                  <c:v>All Competitors</c:v>
                </c:pt>
              </c:strCache>
            </c:strRef>
          </c:tx>
          <c:spPr>
            <a:solidFill>
              <a:srgbClr val="100A3F"/>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4893-4F14-8901-7AB37686F97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4893-4F14-8901-7AB37686F978}"/>
              </c:ext>
            </c:extLst>
          </c:dPt>
          <c:dLbls>
            <c:spPr>
              <a:noFill/>
              <a:ln>
                <a:noFill/>
              </a:ln>
              <a:effectLst/>
            </c:spPr>
            <c:txPr>
              <a:bodyPr rot="0" spcFirstLastPara="1" vertOverflow="ellipsis" horzOverflow="clip" vert="horz" wrap="square" lIns="0" tIns="0" rIns="0" bIns="19050" anchor="ctr" anchorCtr="0">
                <a:spAutoFit/>
              </a:bodyPr>
              <a:lstStyle/>
              <a:p>
                <a:pPr algn="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For the chance to go on and win regionally / nationally</c:v>
                </c:pt>
                <c:pt idx="1">
                  <c:v>To get independent feedback / benchmarking for my business</c:v>
                </c:pt>
                <c:pt idx="2">
                  <c:v>To gain recognition from and/or influence with local partners</c:v>
                </c:pt>
                <c:pt idx="3">
                  <c:v>For PR and media coverage</c:v>
                </c:pt>
                <c:pt idx="4">
                  <c:v>To provide a marque of quality assurance to customers</c:v>
                </c:pt>
              </c:strCache>
            </c:strRef>
          </c:cat>
          <c:val>
            <c:numRef>
              <c:f>Sheet1!$B$2:$B$6</c:f>
              <c:numCache>
                <c:formatCode>0%</c:formatCode>
                <c:ptCount val="5"/>
                <c:pt idx="0">
                  <c:v>0.51</c:v>
                </c:pt>
                <c:pt idx="1">
                  <c:v>0.51</c:v>
                </c:pt>
                <c:pt idx="2">
                  <c:v>0.52</c:v>
                </c:pt>
                <c:pt idx="3">
                  <c:v>0.56999999999999995</c:v>
                </c:pt>
                <c:pt idx="4">
                  <c:v>0.64</c:v>
                </c:pt>
              </c:numCache>
            </c:numRef>
          </c:val>
          <c:extLst>
            <c:ext xmlns:c16="http://schemas.microsoft.com/office/drawing/2014/chart" uri="{C3380CC4-5D6E-409C-BE32-E72D297353CC}">
              <c16:uniqueId val="{00000004-FD5A-4A6C-9EAA-B1F051F55454}"/>
            </c:ext>
          </c:extLst>
        </c:ser>
        <c:dLbls>
          <c:showLegendKey val="0"/>
          <c:showVal val="0"/>
          <c:showCatName val="0"/>
          <c:showSerName val="0"/>
          <c:showPercent val="0"/>
          <c:showBubbleSize val="0"/>
        </c:dLbls>
        <c:gapWidth val="219"/>
        <c:axId val="203407696"/>
        <c:axId val="203413520"/>
      </c:barChart>
      <c:catAx>
        <c:axId val="203407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1" i="0" u="none" strike="noStrike" kern="1200" baseline="0">
                <a:solidFill>
                  <a:srgbClr val="120742"/>
                </a:solidFill>
                <a:latin typeface="+mn-lt"/>
                <a:ea typeface="+mn-ea"/>
                <a:cs typeface="+mn-cs"/>
              </a:defRPr>
            </a:pPr>
            <a:endParaRPr lang="en-US"/>
          </a:p>
        </c:txPr>
        <c:crossAx val="203413520"/>
        <c:crosses val="autoZero"/>
        <c:auto val="1"/>
        <c:lblAlgn val="ctr"/>
        <c:lblOffset val="100"/>
        <c:noMultiLvlLbl val="0"/>
      </c:catAx>
      <c:valAx>
        <c:axId val="203413520"/>
        <c:scaling>
          <c:orientation val="minMax"/>
        </c:scaling>
        <c:delete val="1"/>
        <c:axPos val="b"/>
        <c:numFmt formatCode="0%" sourceLinked="1"/>
        <c:majorTickMark val="none"/>
        <c:minorTickMark val="none"/>
        <c:tickLblPos val="nextTo"/>
        <c:crossAx val="20340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380745033808487"/>
          <c:y val="0.1744146841003037"/>
          <c:w val="0.62064694431135004"/>
          <c:h val="0.76357213972666893"/>
        </c:manualLayout>
      </c:layout>
      <c:barChart>
        <c:barDir val="bar"/>
        <c:grouping val="clustered"/>
        <c:varyColors val="0"/>
        <c:ser>
          <c:idx val="2"/>
          <c:order val="0"/>
          <c:tx>
            <c:strRef>
              <c:f>Sheet1!$B$1</c:f>
              <c:strCache>
                <c:ptCount val="1"/>
                <c:pt idx="0">
                  <c:v>All Competitors</c:v>
                </c:pt>
              </c:strCache>
            </c:strRef>
          </c:tx>
          <c:spPr>
            <a:solidFill>
              <a:srgbClr val="100A3F"/>
            </a:solidFill>
            <a:ln>
              <a:noFill/>
            </a:ln>
            <a:effectLst/>
          </c:spPr>
          <c:invertIfNegative val="0"/>
          <c:dLbls>
            <c:spPr>
              <a:noFill/>
              <a:ln>
                <a:noFill/>
              </a:ln>
              <a:effectLst/>
            </c:spPr>
            <c:txPr>
              <a:bodyPr rot="0" spcFirstLastPara="1" vertOverflow="ellipsis" horzOverflow="clip" vert="horz" wrap="square" lIns="0" tIns="0" rIns="0" bIns="19050" anchor="ctr" anchorCtr="0">
                <a:spAutoFit/>
              </a:bodyPr>
              <a:lstStyle/>
              <a:p>
                <a:pPr algn="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 (please state)</c:v>
                </c:pt>
                <c:pt idx="1">
                  <c:v>Was encouraged to by a client / colleague</c:v>
                </c:pt>
                <c:pt idx="2">
                  <c:v>To attend the awards event(s)</c:v>
                </c:pt>
                <c:pt idx="3">
                  <c:v>For the opportunity to network with other tourism businesses</c:v>
                </c:pt>
                <c:pt idx="4">
                  <c:v>To share and encourage best practice within our business</c:v>
                </c:pt>
                <c:pt idx="5">
                  <c:v>To help motivate and recruit staff</c:v>
                </c:pt>
              </c:strCache>
            </c:strRef>
          </c:cat>
          <c:val>
            <c:numRef>
              <c:f>Sheet1!$B$2:$B$7</c:f>
              <c:numCache>
                <c:formatCode>0%</c:formatCode>
                <c:ptCount val="6"/>
                <c:pt idx="0">
                  <c:v>5.5276381909547742E-2</c:v>
                </c:pt>
                <c:pt idx="1">
                  <c:v>0.15</c:v>
                </c:pt>
                <c:pt idx="2">
                  <c:v>0.15</c:v>
                </c:pt>
                <c:pt idx="3">
                  <c:v>0.36</c:v>
                </c:pt>
                <c:pt idx="4">
                  <c:v>0.42</c:v>
                </c:pt>
                <c:pt idx="5">
                  <c:v>0.42</c:v>
                </c:pt>
              </c:numCache>
            </c:numRef>
          </c:val>
          <c:extLst>
            <c:ext xmlns:c16="http://schemas.microsoft.com/office/drawing/2014/chart" uri="{C3380CC4-5D6E-409C-BE32-E72D297353CC}">
              <c16:uniqueId val="{00000004-73A3-49DE-A478-94B7FE73819A}"/>
            </c:ext>
          </c:extLst>
        </c:ser>
        <c:dLbls>
          <c:showLegendKey val="0"/>
          <c:showVal val="0"/>
          <c:showCatName val="0"/>
          <c:showSerName val="0"/>
          <c:showPercent val="0"/>
          <c:showBubbleSize val="0"/>
        </c:dLbls>
        <c:gapWidth val="219"/>
        <c:axId val="203407696"/>
        <c:axId val="203413520"/>
      </c:barChart>
      <c:catAx>
        <c:axId val="203407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1" i="0" u="none" strike="noStrike" kern="1200" baseline="0">
                <a:solidFill>
                  <a:srgbClr val="120742"/>
                </a:solidFill>
                <a:latin typeface="+mn-lt"/>
                <a:ea typeface="+mn-ea"/>
                <a:cs typeface="+mn-cs"/>
              </a:defRPr>
            </a:pPr>
            <a:endParaRPr lang="en-US"/>
          </a:p>
        </c:txPr>
        <c:crossAx val="203413520"/>
        <c:crosses val="autoZero"/>
        <c:auto val="1"/>
        <c:lblAlgn val="ctr"/>
        <c:lblOffset val="100"/>
        <c:noMultiLvlLbl val="0"/>
      </c:catAx>
      <c:valAx>
        <c:axId val="203413520"/>
        <c:scaling>
          <c:orientation val="minMax"/>
        </c:scaling>
        <c:delete val="1"/>
        <c:axPos val="b"/>
        <c:numFmt formatCode="0%" sourceLinked="1"/>
        <c:majorTickMark val="none"/>
        <c:minorTickMark val="none"/>
        <c:tickLblPos val="nextTo"/>
        <c:crossAx val="20340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1E6B1-7181-4A3E-958C-826130CB781F}" type="doc">
      <dgm:prSet loTypeId="urn:microsoft.com/office/officeart/2005/8/layout/pyramid3" loCatId="pyramid" qsTypeId="urn:microsoft.com/office/officeart/2005/8/quickstyle/simple1" qsCatId="simple" csTypeId="urn:microsoft.com/office/officeart/2005/8/colors/accent1_2" csCatId="accent1" phldr="1"/>
      <dgm:spPr/>
    </dgm:pt>
    <dgm:pt modelId="{F655604B-CE18-4F13-B295-E13CA74F2E04}">
      <dgm:prSet phldrT="[Text]" custT="1"/>
      <dgm:spPr/>
      <dgm:t>
        <a:bodyPr/>
        <a:lstStyle/>
        <a:p>
          <a:r>
            <a:rPr lang="en-GB" sz="3600" kern="1200" baseline="0">
              <a:solidFill>
                <a:srgbClr val="120742"/>
              </a:solidFill>
              <a:highlight>
                <a:srgbClr val="EBF6EF"/>
              </a:highlight>
              <a:latin typeface="+mn-lt"/>
              <a:ea typeface="+mn-ea"/>
              <a:cs typeface="+mn-cs"/>
            </a:rPr>
            <a:t>Marketing Cheshire Tourism Awards</a:t>
          </a:r>
        </a:p>
      </dgm:t>
      <dgm:extLst>
        <a:ext uri="{E40237B7-FDA0-4F09-8148-C483321AD2D9}">
          <dgm14:cNvPr xmlns:dgm14="http://schemas.microsoft.com/office/drawing/2010/diagram" id="0" name="" descr="county awards may lead to regional awards and then up to the VisitEngland Awards for Excellence, or county awards may lead directly up to the national VisitEngland Awards for Excellence." title="route to nationals"/>
        </a:ext>
      </dgm:extLst>
    </dgm:pt>
    <dgm:pt modelId="{227F4049-753F-481C-A013-3B8407185A42}" type="parTrans" cxnId="{F040ED3E-42E6-4D69-B1FA-AB29E1BEBD18}">
      <dgm:prSet/>
      <dgm:spPr/>
      <dgm:t>
        <a:bodyPr/>
        <a:lstStyle/>
        <a:p>
          <a:endParaRPr lang="en-GB"/>
        </a:p>
      </dgm:t>
    </dgm:pt>
    <dgm:pt modelId="{63D81740-E3D5-4E10-8124-60DB9254CF79}" type="sibTrans" cxnId="{F040ED3E-42E6-4D69-B1FA-AB29E1BEBD18}">
      <dgm:prSet/>
      <dgm:spPr/>
      <dgm:t>
        <a:bodyPr/>
        <a:lstStyle/>
        <a:p>
          <a:endParaRPr lang="en-GB"/>
        </a:p>
      </dgm:t>
    </dgm:pt>
    <dgm:pt modelId="{9E5CBB92-16EC-45EB-8DBC-12FB3065756C}">
      <dgm:prSet phldrT="[Text]" custT="1"/>
      <dgm:spPr/>
      <dgm:t>
        <a:bodyPr/>
        <a:lstStyle/>
        <a:p>
          <a:r>
            <a:rPr lang="en-GB" sz="3600">
              <a:solidFill>
                <a:schemeClr val="bg1"/>
              </a:solidFill>
            </a:rPr>
            <a:t>VisitEngland Awards</a:t>
          </a:r>
          <a:br>
            <a:rPr lang="en-GB" sz="3600">
              <a:solidFill>
                <a:schemeClr val="bg1"/>
              </a:solidFill>
            </a:rPr>
          </a:br>
          <a:r>
            <a:rPr lang="en-GB" sz="3600">
              <a:solidFill>
                <a:schemeClr val="bg1"/>
              </a:solidFill>
            </a:rPr>
            <a:t> for Excellence </a:t>
          </a:r>
        </a:p>
        <a:p>
          <a:endParaRPr lang="en-GB" sz="3100"/>
        </a:p>
        <a:p>
          <a:endParaRPr lang="en-GB" sz="3100"/>
        </a:p>
      </dgm:t>
    </dgm:pt>
    <dgm:pt modelId="{B54CB149-FC22-4F03-9A0A-2A2C89772870}" type="parTrans" cxnId="{6C8DB600-BA36-4C6D-A2E5-6713056ED7E5}">
      <dgm:prSet/>
      <dgm:spPr/>
      <dgm:t>
        <a:bodyPr/>
        <a:lstStyle/>
        <a:p>
          <a:endParaRPr lang="en-GB"/>
        </a:p>
      </dgm:t>
    </dgm:pt>
    <dgm:pt modelId="{3B1900B5-2BCE-41C5-91C1-BAB40E4E9F53}" type="sibTrans" cxnId="{6C8DB600-BA36-4C6D-A2E5-6713056ED7E5}">
      <dgm:prSet/>
      <dgm:spPr/>
      <dgm:t>
        <a:bodyPr/>
        <a:lstStyle/>
        <a:p>
          <a:endParaRPr lang="en-GB"/>
        </a:p>
      </dgm:t>
    </dgm:pt>
    <dgm:pt modelId="{4367A075-07AF-4601-9593-7EA3211FADA1}" type="pres">
      <dgm:prSet presAssocID="{31D1E6B1-7181-4A3E-958C-826130CB781F}" presName="Name0" presStyleCnt="0">
        <dgm:presLayoutVars>
          <dgm:dir/>
          <dgm:animLvl val="lvl"/>
          <dgm:resizeHandles val="exact"/>
        </dgm:presLayoutVars>
      </dgm:prSet>
      <dgm:spPr/>
    </dgm:pt>
    <dgm:pt modelId="{57764AB6-0C51-4657-993D-B2C942BEC5E2}" type="pres">
      <dgm:prSet presAssocID="{F655604B-CE18-4F13-B295-E13CA74F2E04}" presName="Name8" presStyleCnt="0"/>
      <dgm:spPr/>
    </dgm:pt>
    <dgm:pt modelId="{79752F0B-38E0-439F-A3C4-091B178E852E}" type="pres">
      <dgm:prSet presAssocID="{F655604B-CE18-4F13-B295-E13CA74F2E04}" presName="level" presStyleLbl="node1" presStyleIdx="0" presStyleCnt="2" custScaleY="64713">
        <dgm:presLayoutVars>
          <dgm:chMax val="1"/>
          <dgm:bulletEnabled val="1"/>
        </dgm:presLayoutVars>
      </dgm:prSet>
      <dgm:spPr/>
    </dgm:pt>
    <dgm:pt modelId="{DA8C5EEF-34CE-4CBF-B032-897F2EC7AF57}" type="pres">
      <dgm:prSet presAssocID="{F655604B-CE18-4F13-B295-E13CA74F2E04}" presName="levelTx" presStyleLbl="revTx" presStyleIdx="0" presStyleCnt="0">
        <dgm:presLayoutVars>
          <dgm:chMax val="1"/>
          <dgm:bulletEnabled val="1"/>
        </dgm:presLayoutVars>
      </dgm:prSet>
      <dgm:spPr/>
    </dgm:pt>
    <dgm:pt modelId="{7F972664-0B1C-4782-8B7C-4D8BB84C714B}" type="pres">
      <dgm:prSet presAssocID="{9E5CBB92-16EC-45EB-8DBC-12FB3065756C}" presName="Name8" presStyleCnt="0"/>
      <dgm:spPr/>
    </dgm:pt>
    <dgm:pt modelId="{FFD75052-7403-4A8E-B92E-1436B8B8712D}" type="pres">
      <dgm:prSet presAssocID="{9E5CBB92-16EC-45EB-8DBC-12FB3065756C}" presName="level" presStyleLbl="node1" presStyleIdx="1" presStyleCnt="2" custScaleY="134078">
        <dgm:presLayoutVars>
          <dgm:chMax val="1"/>
          <dgm:bulletEnabled val="1"/>
        </dgm:presLayoutVars>
      </dgm:prSet>
      <dgm:spPr/>
    </dgm:pt>
    <dgm:pt modelId="{E1F4AE76-63A5-41A0-AB9B-013AB2ECA690}" type="pres">
      <dgm:prSet presAssocID="{9E5CBB92-16EC-45EB-8DBC-12FB3065756C}" presName="levelTx" presStyleLbl="revTx" presStyleIdx="0" presStyleCnt="0">
        <dgm:presLayoutVars>
          <dgm:chMax val="1"/>
          <dgm:bulletEnabled val="1"/>
        </dgm:presLayoutVars>
      </dgm:prSet>
      <dgm:spPr/>
    </dgm:pt>
  </dgm:ptLst>
  <dgm:cxnLst>
    <dgm:cxn modelId="{6C8DB600-BA36-4C6D-A2E5-6713056ED7E5}" srcId="{31D1E6B1-7181-4A3E-958C-826130CB781F}" destId="{9E5CBB92-16EC-45EB-8DBC-12FB3065756C}" srcOrd="1" destOrd="0" parTransId="{B54CB149-FC22-4F03-9A0A-2A2C89772870}" sibTransId="{3B1900B5-2BCE-41C5-91C1-BAB40E4E9F53}"/>
    <dgm:cxn modelId="{F040ED3E-42E6-4D69-B1FA-AB29E1BEBD18}" srcId="{31D1E6B1-7181-4A3E-958C-826130CB781F}" destId="{F655604B-CE18-4F13-B295-E13CA74F2E04}" srcOrd="0" destOrd="0" parTransId="{227F4049-753F-481C-A013-3B8407185A42}" sibTransId="{63D81740-E3D5-4E10-8124-60DB9254CF79}"/>
    <dgm:cxn modelId="{8AC85243-22A5-4DF2-BE46-7282D1C299E9}" type="presOf" srcId="{F655604B-CE18-4F13-B295-E13CA74F2E04}" destId="{DA8C5EEF-34CE-4CBF-B032-897F2EC7AF57}" srcOrd="1" destOrd="0" presId="urn:microsoft.com/office/officeart/2005/8/layout/pyramid3"/>
    <dgm:cxn modelId="{443CD251-623E-44B8-80A0-9574A6A91847}" type="presOf" srcId="{31D1E6B1-7181-4A3E-958C-826130CB781F}" destId="{4367A075-07AF-4601-9593-7EA3211FADA1}" srcOrd="0" destOrd="0" presId="urn:microsoft.com/office/officeart/2005/8/layout/pyramid3"/>
    <dgm:cxn modelId="{7A5147CE-421C-4DF5-A55B-FA82D3056661}" type="presOf" srcId="{F655604B-CE18-4F13-B295-E13CA74F2E04}" destId="{79752F0B-38E0-439F-A3C4-091B178E852E}" srcOrd="0" destOrd="0" presId="urn:microsoft.com/office/officeart/2005/8/layout/pyramid3"/>
    <dgm:cxn modelId="{B13DCAD4-317D-4FD5-B65B-0ACEDE1EB58F}" type="presOf" srcId="{9E5CBB92-16EC-45EB-8DBC-12FB3065756C}" destId="{E1F4AE76-63A5-41A0-AB9B-013AB2ECA690}" srcOrd="1" destOrd="0" presId="urn:microsoft.com/office/officeart/2005/8/layout/pyramid3"/>
    <dgm:cxn modelId="{9819EBFD-A3C8-4BC3-9926-4B9DF740A1B4}" type="presOf" srcId="{9E5CBB92-16EC-45EB-8DBC-12FB3065756C}" destId="{FFD75052-7403-4A8E-B92E-1436B8B8712D}" srcOrd="0" destOrd="0" presId="urn:microsoft.com/office/officeart/2005/8/layout/pyramid3"/>
    <dgm:cxn modelId="{8B5377FF-7BE7-486C-9835-6D3C20DFF9F8}" type="presParOf" srcId="{4367A075-07AF-4601-9593-7EA3211FADA1}" destId="{57764AB6-0C51-4657-993D-B2C942BEC5E2}" srcOrd="0" destOrd="0" presId="urn:microsoft.com/office/officeart/2005/8/layout/pyramid3"/>
    <dgm:cxn modelId="{BBD2C8B6-F50F-47B9-BA69-F381764B2A8C}" type="presParOf" srcId="{57764AB6-0C51-4657-993D-B2C942BEC5E2}" destId="{79752F0B-38E0-439F-A3C4-091B178E852E}" srcOrd="0" destOrd="0" presId="urn:microsoft.com/office/officeart/2005/8/layout/pyramid3"/>
    <dgm:cxn modelId="{9822A9B2-4CFC-4D57-8840-D69A58963D9F}" type="presParOf" srcId="{57764AB6-0C51-4657-993D-B2C942BEC5E2}" destId="{DA8C5EEF-34CE-4CBF-B032-897F2EC7AF57}" srcOrd="1" destOrd="0" presId="urn:microsoft.com/office/officeart/2005/8/layout/pyramid3"/>
    <dgm:cxn modelId="{6E9F478E-F0CF-4311-8C3C-47A1FE432161}" type="presParOf" srcId="{4367A075-07AF-4601-9593-7EA3211FADA1}" destId="{7F972664-0B1C-4782-8B7C-4D8BB84C714B}" srcOrd="1" destOrd="0" presId="urn:microsoft.com/office/officeart/2005/8/layout/pyramid3"/>
    <dgm:cxn modelId="{2C923781-5C1C-4B0E-8941-C07757657AB1}" type="presParOf" srcId="{7F972664-0B1C-4782-8B7C-4D8BB84C714B}" destId="{FFD75052-7403-4A8E-B92E-1436B8B8712D}" srcOrd="0" destOrd="0" presId="urn:microsoft.com/office/officeart/2005/8/layout/pyramid3"/>
    <dgm:cxn modelId="{0D5D5809-87A3-48DB-819C-0152C5C8A4BB}" type="presParOf" srcId="{7F972664-0B1C-4782-8B7C-4D8BB84C714B}" destId="{E1F4AE76-63A5-41A0-AB9B-013AB2ECA69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52F0B-38E0-439F-A3C4-091B178E852E}">
      <dsp:nvSpPr>
        <dsp:cNvPr id="0" name=""/>
        <dsp:cNvSpPr/>
      </dsp:nvSpPr>
      <dsp:spPr>
        <a:xfrm rot="10800000">
          <a:off x="0" y="0"/>
          <a:ext cx="12192000" cy="1622689"/>
        </a:xfrm>
        <a:prstGeom prst="trapezoid">
          <a:avLst>
            <a:gd name="adj" fmla="val 1222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baseline="0">
              <a:solidFill>
                <a:srgbClr val="120742"/>
              </a:solidFill>
              <a:highlight>
                <a:srgbClr val="EBF6EF"/>
              </a:highlight>
              <a:latin typeface="+mn-lt"/>
              <a:ea typeface="+mn-ea"/>
              <a:cs typeface="+mn-cs"/>
            </a:rPr>
            <a:t>Marketing Cheshire Tourism Awards</a:t>
          </a:r>
        </a:p>
      </dsp:txBody>
      <dsp:txXfrm rot="-10800000">
        <a:off x="2133599" y="0"/>
        <a:ext cx="7924800" cy="1622689"/>
      </dsp:txXfrm>
    </dsp:sp>
    <dsp:sp modelId="{FFD75052-7403-4A8E-B92E-1436B8B8712D}">
      <dsp:nvSpPr>
        <dsp:cNvPr id="0" name=""/>
        <dsp:cNvSpPr/>
      </dsp:nvSpPr>
      <dsp:spPr>
        <a:xfrm rot="10800000">
          <a:off x="1984448" y="1622689"/>
          <a:ext cx="8223103" cy="3362029"/>
        </a:xfrm>
        <a:prstGeom prst="trapezoid">
          <a:avLst>
            <a:gd name="adj" fmla="val 12229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solidFill>
                <a:schemeClr val="bg1"/>
              </a:solidFill>
            </a:rPr>
            <a:t>VisitEngland Awards</a:t>
          </a:r>
          <a:br>
            <a:rPr lang="en-GB" sz="3600" kern="1200">
              <a:solidFill>
                <a:schemeClr val="bg1"/>
              </a:solidFill>
            </a:rPr>
          </a:br>
          <a:r>
            <a:rPr lang="en-GB" sz="3600" kern="1200">
              <a:solidFill>
                <a:schemeClr val="bg1"/>
              </a:solidFill>
            </a:rPr>
            <a:t> for Excellence </a:t>
          </a:r>
        </a:p>
        <a:p>
          <a:pPr marL="0" lvl="0" indent="0" algn="ctr" defTabSz="1600200">
            <a:lnSpc>
              <a:spcPct val="90000"/>
            </a:lnSpc>
            <a:spcBef>
              <a:spcPct val="0"/>
            </a:spcBef>
            <a:spcAft>
              <a:spcPct val="35000"/>
            </a:spcAft>
            <a:buNone/>
          </a:pPr>
          <a:endParaRPr lang="en-GB" sz="3100" kern="1200"/>
        </a:p>
        <a:p>
          <a:pPr marL="0" lvl="0" indent="0" algn="ctr" defTabSz="1600200">
            <a:lnSpc>
              <a:spcPct val="90000"/>
            </a:lnSpc>
            <a:spcBef>
              <a:spcPct val="0"/>
            </a:spcBef>
            <a:spcAft>
              <a:spcPct val="35000"/>
            </a:spcAft>
            <a:buNone/>
          </a:pPr>
          <a:endParaRPr lang="en-GB" sz="3100" kern="1200"/>
        </a:p>
      </dsp:txBody>
      <dsp:txXfrm rot="-10800000">
        <a:off x="1984448" y="1622689"/>
        <a:ext cx="8223103" cy="336202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5348"/>
          </a:xfrm>
          <a:prstGeom prst="rect">
            <a:avLst/>
          </a:prstGeom>
        </p:spPr>
        <p:txBody>
          <a:bodyPr vert="horz" lIns="91440" tIns="45720" rIns="91440" bIns="45720" rtlCol="0"/>
          <a:lstStyle>
            <a:lvl1pPr algn="r">
              <a:defRPr sz="1200"/>
            </a:lvl1pPr>
          </a:lstStyle>
          <a:p>
            <a:fld id="{C0887BBC-725A-442B-997E-08AD6E1B53FF}" type="datetimeFigureOut">
              <a:rPr lang="en-GB" smtClean="0"/>
              <a:t>20/06/2024</a:t>
            </a:fld>
            <a:endParaRPr lang="en-GB"/>
          </a:p>
        </p:txBody>
      </p:sp>
      <p:sp>
        <p:nvSpPr>
          <p:cNvPr id="4" name="Slide Image Placeholder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51219"/>
            <a:ext cx="548640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71800"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377317"/>
            <a:ext cx="2971800" cy="495347"/>
          </a:xfrm>
          <a:prstGeom prst="rect">
            <a:avLst/>
          </a:prstGeom>
        </p:spPr>
        <p:txBody>
          <a:bodyPr vert="horz" lIns="91440" tIns="45720" rIns="91440" bIns="45720" rtlCol="0" anchor="b"/>
          <a:lstStyle>
            <a:lvl1pPr algn="r">
              <a:defRPr sz="1200"/>
            </a:lvl1pPr>
          </a:lstStyle>
          <a:p>
            <a:fld id="{8C39126F-7085-463A-90A1-101F872A91EF}" type="slidenum">
              <a:rPr lang="en-GB" smtClean="0"/>
              <a:t>‹#›</a:t>
            </a:fld>
            <a:endParaRPr lang="en-GB"/>
          </a:p>
        </p:txBody>
      </p:sp>
    </p:spTree>
    <p:extLst>
      <p:ext uri="{BB962C8B-B14F-4D97-AF65-F5344CB8AC3E}">
        <p14:creationId xmlns:p14="http://schemas.microsoft.com/office/powerpoint/2010/main" val="373899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heshireandwarrington.com/what-we-do/visitor-economy/marketing-cheshire-tourism-awards-20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visitengland.org/onlinemarket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visitbritain.org/business-advice/make-your-business-accessible-and-inclusive/visitengland-accessible-and-inclusiv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visitbritain.org/business-advice/make-your-business-accessible-and-inclusive/visitengland-accessible-and-inclusive#top-20-tip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solidFill>
                  <a:srgbClr val="C00000"/>
                </a:solidFill>
              </a:rPr>
              <a:t>Note – insert speaker name.</a:t>
            </a:r>
          </a:p>
          <a:p>
            <a:endParaRPr lang="en-US" b="0"/>
          </a:p>
          <a:p>
            <a:r>
              <a:rPr lang="en-US" b="0"/>
              <a:t>Welcome your delegates, introduce yourself and run through housekeeping (e.g. if being delivered online, then how to use the chat, reactions, whether</a:t>
            </a:r>
            <a:r>
              <a:rPr lang="en-US" b="0" baseline="0"/>
              <a:t> the session is </a:t>
            </a:r>
            <a:r>
              <a:rPr lang="en-US" b="0"/>
              <a:t>being recorded, how long the session will last for, etc.).  </a:t>
            </a:r>
          </a:p>
          <a:p>
            <a:endParaRPr lang="en-US" b="0"/>
          </a:p>
          <a:p>
            <a:r>
              <a:rPr lang="en-US" b="0"/>
              <a:t>If time allows (e.g. if it is a small group), ask them to introduce themselves. Have they entered before? What do they want to get from the session?  </a:t>
            </a:r>
          </a:p>
          <a:p>
            <a:endParaRPr lang="en-US" b="0"/>
          </a:p>
          <a:p>
            <a:r>
              <a:rPr lang="en-US" b="0"/>
              <a:t>If a large group (and online), launch a poll to find out if they have entered before, or if in person, ask for</a:t>
            </a:r>
            <a:r>
              <a:rPr lang="en-US" b="0" baseline="0"/>
              <a:t> a</a:t>
            </a:r>
            <a:r>
              <a:rPr lang="en-US" b="0"/>
              <a:t> show of hands. </a:t>
            </a:r>
            <a:r>
              <a:rPr lang="en-GB" b="0"/>
              <a:t>If they have entered before, ask what success they had.</a:t>
            </a:r>
            <a:endParaRPr lang="en-US" b="0"/>
          </a:p>
        </p:txBody>
      </p:sp>
      <p:sp>
        <p:nvSpPr>
          <p:cNvPr id="4" name="Slide Number Placeholder 3"/>
          <p:cNvSpPr>
            <a:spLocks noGrp="1"/>
          </p:cNvSpPr>
          <p:nvPr>
            <p:ph type="sldNum" sz="quarter" idx="5"/>
          </p:nvPr>
        </p:nvSpPr>
        <p:spPr/>
        <p:txBody>
          <a:bodyPr/>
          <a:lstStyle/>
          <a:p>
            <a:fld id="{8C39126F-7085-463A-90A1-101F872A91EF}" type="slidenum">
              <a:rPr lang="en-GB" smtClean="0"/>
              <a:t>1</a:t>
            </a:fld>
            <a:endParaRPr lang="en-GB"/>
          </a:p>
        </p:txBody>
      </p:sp>
    </p:spTree>
    <p:extLst>
      <p:ext uri="{BB962C8B-B14F-4D97-AF65-F5344CB8AC3E}">
        <p14:creationId xmlns:p14="http://schemas.microsoft.com/office/powerpoint/2010/main" val="370678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annual awards cycle begins with a series of local competitions such as ours, then for core categories to the national VisitEngland Awards for Excellence. </a:t>
            </a:r>
          </a:p>
          <a:p>
            <a:endParaRPr lang="en-GB"/>
          </a:p>
          <a:p>
            <a:r>
              <a:rPr lang="en-GB"/>
              <a:t>Businesses only need to complete a single application and local winners of core categories are automatically put forward to the national competition.  This is why it is very important to submit a strong initial application – as if you win at local level, this application will be carried forward to the national competition.</a:t>
            </a:r>
          </a:p>
          <a:p>
            <a:endParaRPr lang="en-GB"/>
          </a:p>
          <a:p>
            <a:endParaRPr lang="en-GB" i="1"/>
          </a:p>
        </p:txBody>
      </p:sp>
      <p:sp>
        <p:nvSpPr>
          <p:cNvPr id="4" name="Slide Number Placeholder 3"/>
          <p:cNvSpPr>
            <a:spLocks noGrp="1"/>
          </p:cNvSpPr>
          <p:nvPr>
            <p:ph type="sldNum" sz="quarter" idx="10"/>
          </p:nvPr>
        </p:nvSpPr>
        <p:spPr/>
        <p:txBody>
          <a:bodyPr/>
          <a:lstStyle/>
          <a:p>
            <a:fld id="{8C39126F-7085-463A-90A1-101F872A91EF}" type="slidenum">
              <a:rPr lang="en-GB" smtClean="0"/>
              <a:t>11</a:t>
            </a:fld>
            <a:endParaRPr lang="en-GB"/>
          </a:p>
        </p:txBody>
      </p:sp>
    </p:spTree>
    <p:extLst>
      <p:ext uri="{BB962C8B-B14F-4D97-AF65-F5344CB8AC3E}">
        <p14:creationId xmlns:p14="http://schemas.microsoft.com/office/powerpoint/2010/main" val="163945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list of core categories as outlined by VisitEngland.  Entrants are encouraged to enter as many as are appropriate to their business.  Each has detailed eligibility requirements that are outlined at the start of the entry process, and a business will need to satisfy themselves that they meet these before entering.  There will inevitably be a small number of grey areas, if you’re not certain that you meet a specific criteria, please do contact us and outline your query and we will be able to confirm for you.</a:t>
            </a:r>
          </a:p>
          <a:p>
            <a:endParaRPr lang="en-GB"/>
          </a:p>
          <a:p>
            <a:r>
              <a:rPr lang="en-GB" i="1"/>
              <a:t>Some of these will vary from region to region, in consultation with VE some may be combined – or split into sub categories.  Here you can run through your categories and outline any appropriate rationale etc. This is also an opportunity to outline any entry fees that are charged locally and run through the benefits they receive as a result, such as feedback, recognition etc as mentioned previously.</a:t>
            </a:r>
          </a:p>
          <a:p>
            <a:endParaRPr lang="en-GB"/>
          </a:p>
          <a:p>
            <a:r>
              <a:rPr lang="en-GB"/>
              <a:t>Winners from these categories will also have the opportunity to represent our region at the national Awards that take place in June each year. </a:t>
            </a:r>
          </a:p>
          <a:p>
            <a:endParaRPr lang="en-GB"/>
          </a:p>
          <a:p>
            <a:r>
              <a:rPr lang="en-GB" i="1"/>
              <a:t>Here is a great opportunity to mention your recent local winners who have gone on to achieve national success; if any are able to attend the workshop, they can also add to this section with comments on their experiences and what it means to be a winner.</a:t>
            </a:r>
          </a:p>
        </p:txBody>
      </p:sp>
      <p:sp>
        <p:nvSpPr>
          <p:cNvPr id="4" name="Slide Number Placeholder 3"/>
          <p:cNvSpPr>
            <a:spLocks noGrp="1"/>
          </p:cNvSpPr>
          <p:nvPr>
            <p:ph type="sldNum" sz="quarter" idx="5"/>
          </p:nvPr>
        </p:nvSpPr>
        <p:spPr/>
        <p:txBody>
          <a:bodyPr/>
          <a:lstStyle/>
          <a:p>
            <a:fld id="{8C39126F-7085-463A-90A1-101F872A91EF}" type="slidenum">
              <a:rPr lang="en-GB" smtClean="0"/>
              <a:t>12</a:t>
            </a:fld>
            <a:endParaRPr lang="en-GB"/>
          </a:p>
        </p:txBody>
      </p:sp>
    </p:spTree>
    <p:extLst>
      <p:ext uri="{BB962C8B-B14F-4D97-AF65-F5344CB8AC3E}">
        <p14:creationId xmlns:p14="http://schemas.microsoft.com/office/powerpoint/2010/main" val="77735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list of local categories that we are also running within our region, with best Event or Festival a new addition for this year. They are all set up and accessed via the same online system, but these winners do not go on to any national awards, they are recognised here within our region instead.  We’ve carefully selected these areas for additional categories, based on the businesses and make up of our region; it gives a great opportunity to shine the light on some of the other fantastic tourism businesses and events that we have here.</a:t>
            </a:r>
          </a:p>
          <a:p>
            <a:endParaRPr lang="en-GB"/>
          </a:p>
          <a:p>
            <a:r>
              <a:rPr lang="en-GB" i="0"/>
              <a:t>As with core categories, each has a list of eligibility criteria that need to be met and I’d encourage you to read through those for any that you are considering applying for in the first instance.  Again, if you’re unsure or have a particular question, you are very welcome to get in touch at any stage: awards@marketing.cheshireandwarrington.com </a:t>
            </a:r>
          </a:p>
        </p:txBody>
      </p:sp>
      <p:sp>
        <p:nvSpPr>
          <p:cNvPr id="4" name="Slide Number Placeholder 3"/>
          <p:cNvSpPr>
            <a:spLocks noGrp="1"/>
          </p:cNvSpPr>
          <p:nvPr>
            <p:ph type="sldNum" sz="quarter" idx="5"/>
          </p:nvPr>
        </p:nvSpPr>
        <p:spPr/>
        <p:txBody>
          <a:bodyPr/>
          <a:lstStyle/>
          <a:p>
            <a:fld id="{8C39126F-7085-463A-90A1-101F872A91EF}" type="slidenum">
              <a:rPr lang="en-GB" smtClean="0"/>
              <a:t>13</a:t>
            </a:fld>
            <a:endParaRPr lang="en-GB"/>
          </a:p>
        </p:txBody>
      </p:sp>
    </p:spTree>
    <p:extLst>
      <p:ext uri="{BB962C8B-B14F-4D97-AF65-F5344CB8AC3E}">
        <p14:creationId xmlns:p14="http://schemas.microsoft.com/office/powerpoint/2010/main" val="422635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We use an online system called OpenWater for the entry procedure. You don’t need to register just to access details about the awards.  We have loads of information here: </a:t>
            </a:r>
            <a:r>
              <a:rPr lang="en-GB">
                <a:hlinkClick r:id="rId3" tooltip="https://cheshireandwarrington.com/what-we-do/visitor-economy/marketing-cheshire-tourism-awards-2025/"/>
              </a:rPr>
              <a:t>- Cheshire and Warrington</a:t>
            </a:r>
            <a:r>
              <a:rPr lang="en-GB" sz="1200"/>
              <a:t> </a:t>
            </a:r>
            <a:endParaRPr lang="en-GB" sz="1200" i="1">
              <a:solidFill>
                <a:schemeClr val="accent1"/>
              </a:solidFill>
            </a:endParaRPr>
          </a:p>
          <a:p>
            <a:endParaRPr lang="en-GB" sz="1200" i="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t>You can view the application </a:t>
            </a:r>
            <a:r>
              <a:rPr lang="en-GB" sz="1200"/>
              <a:t>forms, including the eligibility criteria, on </a:t>
            </a:r>
            <a:r>
              <a:rPr lang="en-GB" sz="1200" i="1">
                <a:solidFill>
                  <a:srgbClr val="FF0000"/>
                </a:solidFill>
              </a:rPr>
              <a:t>(note - include details where they can be downloaded from your website or for core category say they are available via www.visitenglandawards.org</a:t>
            </a:r>
            <a:r>
              <a:rPr lang="en-GB" sz="1200" i="1" baseline="0">
                <a:solidFill>
                  <a:srgbClr val="FF0000"/>
                </a:solidFill>
              </a:rPr>
              <a:t> -</a:t>
            </a:r>
            <a:r>
              <a:rPr lang="en-GB" sz="1200" i="1">
                <a:solidFill>
                  <a:srgbClr val="FF0000"/>
                </a:solidFill>
              </a:rPr>
              <a:t> here </a:t>
            </a:r>
            <a:r>
              <a:rPr lang="en-GB">
                <a:solidFill>
                  <a:srgbClr val="120742"/>
                </a:solidFill>
              </a:rPr>
              <a:t>https://www.visitbritain.org/business-advice/visitengland-awards-excellence/visitengland-awards-excellence-award-categories</a:t>
            </a:r>
            <a:r>
              <a:rPr lang="en-GB" sz="1200" i="1">
                <a:solidFill>
                  <a:schemeClr val="accent1"/>
                </a:solidFill>
              </a:rPr>
              <a:t>).</a:t>
            </a:r>
          </a:p>
          <a:p>
            <a:endParaRPr lang="en-GB" sz="1200"/>
          </a:p>
          <a:p>
            <a:r>
              <a:rPr lang="en-GB" sz="1200"/>
              <a:t>However, to enter you will need to register and complete the application forms online. You will find the entry link here </a:t>
            </a:r>
            <a:r>
              <a:rPr lang="en-GB" sz="1200" i="1">
                <a:solidFill>
                  <a:srgbClr val="FF0000"/>
                </a:solidFill>
              </a:rPr>
              <a:t>(note - insert details).</a:t>
            </a:r>
          </a:p>
          <a:p>
            <a:endParaRPr lang="en-GB" sz="1200" i="1">
              <a:effectLst/>
              <a:latin typeface="Times New Roman" panose="02020603050405020304" pitchFamily="18" charset="0"/>
              <a:ea typeface="Times New Roman" panose="02020603050405020304" pitchFamily="18" charset="0"/>
            </a:endParaRPr>
          </a:p>
          <a:p>
            <a:r>
              <a:rPr lang="en-GB" sz="1200" i="0">
                <a:effectLst/>
                <a:latin typeface="Times New Roman" panose="02020603050405020304" pitchFamily="18" charset="0"/>
                <a:ea typeface="Times New Roman" panose="02020603050405020304" pitchFamily="18" charset="0"/>
              </a:rPr>
              <a:t>The system is very user friendly and we will be on hand to help if you have any queries. You can save your entry as you go along and print it out, should you wish to share it with others, so you don’t need to do it all in one go.</a:t>
            </a:r>
          </a:p>
          <a:p>
            <a:endParaRPr lang="en-GB" sz="1200" i="0">
              <a:effectLst/>
              <a:latin typeface="Times New Roman" panose="02020603050405020304" pitchFamily="18" charset="0"/>
              <a:ea typeface="Times New Roman" panose="02020603050405020304" pitchFamily="18" charset="0"/>
            </a:endParaRPr>
          </a:p>
          <a:p>
            <a:r>
              <a:rPr lang="en-GB" sz="1200" i="0">
                <a:effectLst/>
                <a:latin typeface="Times New Roman" panose="02020603050405020304" pitchFamily="18" charset="0"/>
                <a:ea typeface="Times New Roman" panose="02020603050405020304" pitchFamily="18" charset="0"/>
              </a:rPr>
              <a:t>There are some important things to note that will help you make full use of the system –  </a:t>
            </a:r>
            <a:r>
              <a:rPr lang="en-GB" sz="1200" i="1">
                <a:solidFill>
                  <a:srgbClr val="FF0000"/>
                </a:solidFill>
                <a:effectLst/>
                <a:latin typeface="Times New Roman" panose="02020603050405020304" pitchFamily="18" charset="0"/>
                <a:ea typeface="Times New Roman" panose="02020603050405020304" pitchFamily="18" charset="0"/>
              </a:rPr>
              <a:t>(Note – you could copy these hints into a hand out and give it to delegates) </a:t>
            </a:r>
          </a:p>
          <a:p>
            <a:endParaRPr lang="en-GB" sz="1200" i="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You will need to register to create a login, so that you can save and submit your application</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You can delegate the application to a colleague if necessary, however do consider that all communication regarding progress of your entry and ultimately feedback from judges will all go to the email address used to submit your entry.</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The system will strip out any formatting attached to data you cut and paste across from another source. If you are using cut and paste from a Word document, you will need to use Ctrl-V rather than the 'paste' option</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Therefore, you must double check all formatting and especially URL links</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Text boxes will cut-out at the word limit</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Anything with an '*' is mandatory and the application will not submit until those fields are completed</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You will not be able to access/amend applications once the deadline has passed</a:t>
            </a:r>
          </a:p>
          <a:p>
            <a:pPr marL="285750" indent="-285750">
              <a:buFont typeface="Arial" panose="020B0604020202020204" pitchFamily="34" charset="0"/>
              <a:buChar char="•"/>
            </a:pPr>
            <a:r>
              <a:rPr lang="en-GB" sz="1200" i="0">
                <a:effectLst/>
                <a:latin typeface="Times New Roman" panose="02020603050405020304" pitchFamily="18" charset="0"/>
                <a:ea typeface="Times New Roman" panose="02020603050405020304" pitchFamily="18" charset="0"/>
              </a:rPr>
              <a:t>Double check that your application has been submitted and not marked as 'incomplete’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a:effectLst/>
                <a:latin typeface="Times New Roman" panose="02020603050405020304" pitchFamily="18" charset="0"/>
                <a:ea typeface="Times New Roman" panose="02020603050405020304" pitchFamily="18" charset="0"/>
              </a:rPr>
              <a:t>There is no limit to the number of entries that you can submit.  </a:t>
            </a:r>
            <a:r>
              <a:rPr lang="en-GB" sz="1200" i="1">
                <a:solidFill>
                  <a:srgbClr val="FF0000"/>
                </a:solidFill>
                <a:effectLst/>
                <a:latin typeface="Times New Roman" panose="02020603050405020304" pitchFamily="18" charset="0"/>
                <a:ea typeface="Times New Roman" panose="02020603050405020304" pitchFamily="18" charset="0"/>
              </a:rPr>
              <a:t>(Note – state here whether it is free to enter or if there is a cost).</a:t>
            </a:r>
            <a:endParaRPr lang="en-GB" sz="1200" i="1">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core categories that link with the VisitEngland Awards for Excellence are set by the Tourism Awards Steering Group and are reviewed annually to reflect the latest industry structure and market trends.</a:t>
            </a:r>
          </a:p>
          <a:p>
            <a:endParaRPr lang="en-GB" sz="1200" i="1">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Times New Roman" panose="02020603050405020304" pitchFamily="18" charset="0"/>
                <a:ea typeface="Times New Roman" panose="02020603050405020304" pitchFamily="18" charset="0"/>
              </a:rPr>
              <a:t>As previously mentioned: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Times New Roman" panose="02020603050405020304" pitchFamily="18" charset="0"/>
                <a:ea typeface="Times New Roman" panose="02020603050405020304" pitchFamily="18" charset="0"/>
              </a:rPr>
              <a:t>The core categories this year are </a:t>
            </a:r>
            <a:r>
              <a:rPr lang="en-GB" sz="1200" i="1">
                <a:solidFill>
                  <a:schemeClr val="accent1"/>
                </a:solidFill>
                <a:effectLst/>
                <a:latin typeface="Times New Roman" panose="02020603050405020304" pitchFamily="18" charset="0"/>
                <a:ea typeface="Times New Roman" panose="02020603050405020304" pitchFamily="18" charset="0"/>
              </a:rPr>
              <a:t>(note </a:t>
            </a:r>
            <a:r>
              <a:rPr lang="en-GB" sz="1200" i="0">
                <a:solidFill>
                  <a:schemeClr val="accent1"/>
                </a:solidFill>
                <a:effectLst/>
                <a:latin typeface="Times New Roman" panose="02020603050405020304" pitchFamily="18" charset="0"/>
                <a:ea typeface="Times New Roman" panose="02020603050405020304" pitchFamily="18" charset="0"/>
              </a:rPr>
              <a:t>– </a:t>
            </a:r>
            <a:r>
              <a:rPr lang="en-GB" sz="1200" i="1" kern="1200">
                <a:solidFill>
                  <a:schemeClr val="tx1"/>
                </a:solidFill>
                <a:effectLst/>
                <a:latin typeface="+mn-lt"/>
                <a:ea typeface="+mn-ea"/>
                <a:cs typeface="+mn-cs"/>
              </a:rPr>
              <a:t>tailor this list to reflect where a core category has been split or categories combined for your local competition and explain)</a:t>
            </a:r>
            <a:r>
              <a:rPr lang="en-GB" sz="1200" i="0">
                <a:effectLst/>
                <a:latin typeface="Times New Roman" panose="02020603050405020304" pitchFamily="18" charset="0"/>
                <a:ea typeface="Times New Roman" panose="02020603050405020304" pitchFamily="18" charset="0"/>
              </a:rPr>
              <a:t>:</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B&amp;B and Guest House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Camping, Glamping and Holiday Park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Experience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Large Hotel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Large Visitor Attraction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New Tourism Business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Pub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Self Catering Accommodation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Small Hotel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Small Visitor Attraction of the Year</a:t>
            </a:r>
          </a:p>
          <a:p>
            <a:pPr marL="171450" indent="-171450">
              <a:spcAft>
                <a:spcPts val="0"/>
              </a:spcAft>
              <a:buFont typeface="Arial" panose="020B0604020202020204" pitchFamily="34" charset="0"/>
              <a:buChar char="•"/>
            </a:pPr>
            <a:r>
              <a:rPr lang="en-GB" sz="1200">
                <a:effectLst/>
                <a:latin typeface="Times New Roman" panose="02020603050405020304" pitchFamily="18" charset="0"/>
                <a:ea typeface="Times New Roman" panose="02020603050405020304" pitchFamily="18" charset="0"/>
              </a:rPr>
              <a:t>Taste of England</a:t>
            </a:r>
          </a:p>
          <a:p>
            <a:pPr>
              <a:spcAft>
                <a:spcPts val="0"/>
              </a:spcAft>
            </a:pPr>
            <a:endParaRPr lang="en-GB" sz="1200">
              <a:effectLst/>
              <a:latin typeface="Times New Roman" panose="02020603050405020304" pitchFamily="18" charset="0"/>
              <a:ea typeface="Times New Roman" panose="02020603050405020304" pitchFamily="18" charset="0"/>
            </a:endParaRPr>
          </a:p>
          <a:p>
            <a:pPr>
              <a:spcAft>
                <a:spcPts val="0"/>
              </a:spcAft>
            </a:pPr>
            <a:r>
              <a:rPr lang="en-GB" sz="1200">
                <a:effectLst/>
                <a:latin typeface="Times New Roman" panose="02020603050405020304" pitchFamily="18" charset="0"/>
                <a:ea typeface="Times New Roman" panose="02020603050405020304" pitchFamily="18" charset="0"/>
              </a:rPr>
              <a:t>We also run these core categories </a:t>
            </a:r>
            <a:r>
              <a:rPr lang="en-GB" sz="1200" i="1">
                <a:solidFill>
                  <a:srgbClr val="FF0000"/>
                </a:solidFill>
                <a:effectLst/>
                <a:latin typeface="Times New Roman" panose="02020603050405020304" pitchFamily="18" charset="0"/>
                <a:ea typeface="Times New Roman" panose="02020603050405020304" pitchFamily="18" charset="0"/>
              </a:rPr>
              <a:t>(note - delete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Times New Roman" panose="02020603050405020304" pitchFamily="18" charset="0"/>
                <a:ea typeface="Times New Roman" panose="02020603050405020304" pitchFamily="18" charset="0"/>
              </a:rPr>
              <a:t>Accessible and Inclusive Tourism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Times New Roman" panose="02020603050405020304" pitchFamily="18" charset="0"/>
                <a:ea typeface="Times New Roman" panose="02020603050405020304" pitchFamily="18" charset="0"/>
              </a:rPr>
              <a:t>Business Events Venue of the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Times New Roman" panose="02020603050405020304" pitchFamily="18" charset="0"/>
                <a:ea typeface="Times New Roman" panose="02020603050405020304" pitchFamily="18" charset="0"/>
              </a:rPr>
              <a:t>Ethical, Responsible and Sustainable Tourism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Times New Roman" panose="02020603050405020304" pitchFamily="18" charset="0"/>
                <a:ea typeface="Times New Roman" panose="02020603050405020304" pitchFamily="18" charset="0"/>
              </a:rPr>
              <a:t>International Tourism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Times New Roman" panose="02020603050405020304" pitchFamily="18" charset="0"/>
                <a:ea typeface="Times New Roman" panose="02020603050405020304" pitchFamily="18" charset="0"/>
              </a:rPr>
              <a:t>Unsung Hero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Times New Roman" panose="02020603050405020304" pitchFamily="18" charset="0"/>
                <a:ea typeface="Times New Roman" panose="02020603050405020304" pitchFamily="18" charset="0"/>
              </a:rPr>
              <a:t>And these local schemes </a:t>
            </a:r>
            <a:r>
              <a:rPr lang="en-GB" sz="1200" i="1">
                <a:solidFill>
                  <a:srgbClr val="FF0000"/>
                </a:solidFill>
                <a:effectLst/>
                <a:latin typeface="Times New Roman" panose="02020603050405020304" pitchFamily="18" charset="0"/>
                <a:ea typeface="Times New Roman" panose="02020603050405020304" pitchFamily="18" charset="0"/>
              </a:rPr>
              <a:t>(note – include any local categories here)</a:t>
            </a:r>
            <a:r>
              <a:rPr lang="en-GB" sz="1200" i="1">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Times New Roman" panose="02020603050405020304" pitchFamily="18" charset="0"/>
                <a:ea typeface="Times New Roman" panose="02020603050405020304" pitchFamily="18" charset="0"/>
              </a:rPr>
              <a:t>If you are going to enter more than one category, don’t just cut and paste the same answers across all your entries, but ensure your answers are tailored to the relevant category. For example, if you run a small hotel with a restaurant and wanted to enter Small Hotel and Taste of the Year, you will need to provide different information for each entry, with one relating to the hotel side the other the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Times New Roman" panose="02020603050405020304" pitchFamily="18" charset="0"/>
                <a:ea typeface="Times New Roman" panose="02020603050405020304" pitchFamily="18" charset="0"/>
              </a:rPr>
              <a:t>Remember to save everything as you go along and press submit before the deadline.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a:effectLst/>
                <a:latin typeface="Times New Roman" panose="02020603050405020304" pitchFamily="18" charset="0"/>
                <a:ea typeface="Times New Roman" panose="02020603050405020304" pitchFamily="18" charset="0"/>
              </a:rPr>
              <a:t>If you have any queries with using the system contact your local competition organisers/us on </a:t>
            </a:r>
            <a:r>
              <a:rPr lang="en-GB" sz="1200" i="1">
                <a:solidFill>
                  <a:srgbClr val="FF0000"/>
                </a:solidFill>
                <a:effectLst/>
                <a:latin typeface="Times New Roman" panose="02020603050405020304" pitchFamily="18" charset="0"/>
                <a:ea typeface="Times New Roman" panose="02020603050405020304" pitchFamily="18" charset="0"/>
              </a:rPr>
              <a:t>. . . Note: add your contact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a:solidFill>
                <a:srgbClr val="FF0000"/>
              </a:solidFill>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14</a:t>
            </a:fld>
            <a:endParaRPr lang="en-GB"/>
          </a:p>
        </p:txBody>
      </p:sp>
    </p:spTree>
    <p:extLst>
      <p:ext uri="{BB962C8B-B14F-4D97-AF65-F5344CB8AC3E}">
        <p14:creationId xmlns:p14="http://schemas.microsoft.com/office/powerpoint/2010/main" val="331853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r>
              <a:rPr lang="en-GB"/>
              <a:t>Let’s run through the process, starting top left …</a:t>
            </a:r>
          </a:p>
          <a:p>
            <a:pPr marL="342900" indent="-342900">
              <a:buFont typeface="+mj-lt"/>
              <a:buAutoNum type="arabicPeriod"/>
              <a:defRPr/>
            </a:pPr>
            <a:r>
              <a:rPr lang="en-GB"/>
              <a:t>Business submits their entry form on OpenWater</a:t>
            </a:r>
          </a:p>
          <a:p>
            <a:pPr marL="342900" indent="-342900">
              <a:buFont typeface="+mj-lt"/>
              <a:buAutoNum type="arabicPeriod"/>
              <a:defRPr/>
            </a:pPr>
            <a:r>
              <a:rPr lang="en-GB"/>
              <a:t>Round 1 judging takes place (including eligibility checks)</a:t>
            </a:r>
            <a:endParaRPr lang="en-GB">
              <a:cs typeface="Arial"/>
            </a:endParaRPr>
          </a:p>
          <a:p>
            <a:pPr marL="342900" indent="-342900">
              <a:buFont typeface="+mj-lt"/>
              <a:buAutoNum type="arabicPeriod"/>
              <a:defRPr/>
            </a:pPr>
            <a:r>
              <a:rPr lang="en-GB"/>
              <a:t>Businesses are/may be informed if they have shortlisted to round 2 judging or not</a:t>
            </a:r>
            <a:endParaRPr lang="en-GB">
              <a:cs typeface="Arial"/>
            </a:endParaRPr>
          </a:p>
          <a:p>
            <a:pPr marL="342900" indent="-342900">
              <a:buFont typeface="+mj-lt"/>
              <a:buAutoNum type="arabicPeriod"/>
              <a:defRPr/>
            </a:pPr>
            <a:r>
              <a:rPr lang="en-GB"/>
              <a:t>Round 2 judging takes place (visits for most categories)</a:t>
            </a:r>
            <a:endParaRPr lang="en-GB">
              <a:cs typeface="Arial"/>
            </a:endParaRPr>
          </a:p>
          <a:p>
            <a:pPr marL="342900" indent="-342900">
              <a:buFont typeface="+mj-lt"/>
              <a:buAutoNum type="arabicPeriod"/>
              <a:defRPr/>
            </a:pPr>
            <a:r>
              <a:rPr lang="en-GB"/>
              <a:t>A judging panel/local organisers decide local winners</a:t>
            </a:r>
            <a:endParaRPr lang="en-GB">
              <a:cs typeface="Arial"/>
            </a:endParaRPr>
          </a:p>
          <a:p>
            <a:pPr marL="342900" indent="-342900">
              <a:buFont typeface="+mj-lt"/>
              <a:buAutoNum type="arabicPeriod"/>
              <a:defRPr/>
            </a:pPr>
            <a:r>
              <a:rPr lang="en-GB"/>
              <a:t>Finalists are informed that they have won something and are invited to Awards event</a:t>
            </a:r>
            <a:endParaRPr lang="en-GB">
              <a:cs typeface="Arial"/>
            </a:endParaRPr>
          </a:p>
          <a:p>
            <a:pPr marL="342900" indent="-342900">
              <a:buFont typeface="+mj-lt"/>
              <a:buAutoNum type="arabicPeriod"/>
              <a:defRPr/>
            </a:pPr>
            <a:r>
              <a:rPr lang="en-GB"/>
              <a:t>Awards event takes place where Gold, and possibly other winners, are announced</a:t>
            </a:r>
            <a:endParaRPr lang="en-GB">
              <a:cs typeface="Arial"/>
            </a:endParaRPr>
          </a:p>
          <a:p>
            <a:pPr marL="342900" indent="-342900">
              <a:buFont typeface="+mj-lt"/>
              <a:buAutoNum type="arabicPeriod"/>
              <a:defRPr/>
            </a:pPr>
            <a:r>
              <a:rPr lang="en-GB"/>
              <a:t>All businesses receive Round 1 or Round 2 feedback (some schemes offer more) – </a:t>
            </a:r>
            <a:r>
              <a:rPr lang="en-GB" i="1"/>
              <a:t>VisitEngland require the following as a minimum</a:t>
            </a:r>
            <a:endParaRPr lang="en-GB"/>
          </a:p>
          <a:p>
            <a:pPr marL="614363" lvl="1" indent="-342900">
              <a:defRPr/>
            </a:pPr>
            <a:r>
              <a:rPr lang="en-GB"/>
              <a:t>Round 1- minimum of 3 ways to enhance their application</a:t>
            </a:r>
          </a:p>
          <a:p>
            <a:pPr marL="614363" lvl="1" indent="-342900">
              <a:defRPr/>
            </a:pPr>
            <a:r>
              <a:rPr lang="en-GB"/>
              <a:t>Round 2 – minimum of 3 main strengths and 3 areas for improvement</a:t>
            </a:r>
          </a:p>
          <a:p>
            <a:pPr marL="342900" indent="-342900">
              <a:buFont typeface="+mj-lt"/>
              <a:buAutoNum type="arabicPeriod"/>
              <a:defRPr/>
            </a:pPr>
            <a:r>
              <a:rPr lang="en-GB"/>
              <a:t>Regions nominate a specified number of finalists to VisitEngland</a:t>
            </a:r>
          </a:p>
          <a:p>
            <a:pPr marL="342900" indent="-342900">
              <a:buFont typeface="+mj-lt"/>
              <a:buAutoNum type="arabicPeriod"/>
              <a:defRPr/>
            </a:pPr>
            <a:r>
              <a:rPr lang="en-GB"/>
              <a:t>Businesses are informed if they have been shortlisted for the VisitEngland awards or not</a:t>
            </a:r>
          </a:p>
          <a:p>
            <a:pPr marL="342900" indent="-342900">
              <a:buFont typeface="+mj-lt"/>
              <a:buAutoNum type="arabicPeriod"/>
              <a:defRPr/>
            </a:pPr>
            <a:r>
              <a:rPr lang="en-GB">
                <a:cs typeface="Arial"/>
              </a:rPr>
              <a:t>VisitEngland judging – using the same judge data as used locally (from both rounds 1 and 2) as well as latest online presence research</a:t>
            </a:r>
            <a:endParaRPr lang="en-GB"/>
          </a:p>
          <a:p>
            <a:pPr marL="342900" indent="-342900">
              <a:buFont typeface="+mj-lt"/>
              <a:buAutoNum type="arabicPeriod"/>
              <a:defRPr/>
            </a:pPr>
            <a:r>
              <a:rPr lang="en-GB"/>
              <a:t>VisitEngland Awards event – national winners will be revealed</a:t>
            </a:r>
            <a:endParaRPr lang="en-GB">
              <a:cs typeface="Arial"/>
            </a:endParaRPr>
          </a:p>
          <a:p>
            <a:pPr>
              <a:defRPr/>
            </a:pPr>
            <a:endParaRPr/>
          </a:p>
        </p:txBody>
      </p:sp>
      <p:sp>
        <p:nvSpPr>
          <p:cNvPr id="6" name="Slide Number Placeholder 3"/>
          <p:cNvSpPr>
            <a:spLocks noGrp="1"/>
          </p:cNvSpPr>
          <p:nvPr>
            <p:ph type="sldNum" sz="quarter" idx="5"/>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4513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website and VisitEngland’s website have loads of information to help you, so make sure you read it through before you start.  </a:t>
            </a:r>
          </a:p>
          <a:p>
            <a:endParaRPr lang="en-GB"/>
          </a:p>
          <a:p>
            <a:r>
              <a:rPr lang="en-GB"/>
              <a:t>Then select the category you want to apply for and read the eligibility criteria at the start of the entry form to ensure you are entering the right category.  If you are unsure, please contact us at this stage.  We would recommend that you enter and complete one or two categories and if you have time and wish to enter more and time allows, then do so.  </a:t>
            </a:r>
          </a:p>
          <a:p>
            <a:endParaRPr lang="en-GB" i="1">
              <a:solidFill>
                <a:schemeClr val="accent1"/>
              </a:solidFill>
            </a:endParaRPr>
          </a:p>
          <a:p>
            <a:r>
              <a:rPr lang="en-GB" i="0">
                <a:solidFill>
                  <a:schemeClr val="tx1"/>
                </a:solidFill>
              </a:rPr>
              <a:t>For all entries you must be "Directly involved in tourism, making a contribution to the visitor economy with a significant proportion of business generated by people visiting from outside the local area“.</a:t>
            </a:r>
          </a:p>
          <a:p>
            <a:endParaRPr lang="en-GB" i="1">
              <a:solidFill>
                <a:schemeClr val="accent1"/>
              </a:solidFill>
            </a:endParaRPr>
          </a:p>
          <a:p>
            <a:r>
              <a:rPr lang="en-GB" i="1">
                <a:solidFill>
                  <a:schemeClr val="accent1"/>
                </a:solidFill>
              </a:rPr>
              <a:t>Note - below is the tourism product definition - which is the other key decider for the sector-wide categories:</a:t>
            </a:r>
          </a:p>
          <a:p>
            <a:endParaRPr lang="en-GB" i="1">
              <a:solidFill>
                <a:schemeClr val="accent1"/>
              </a:solidFill>
            </a:endParaRPr>
          </a:p>
          <a:p>
            <a:pPr marL="342900" lvl="0" indent="-342900">
              <a:lnSpc>
                <a:spcPct val="107000"/>
              </a:lnSpc>
              <a:buFont typeface="Calibri" panose="020F0502020204030204" pitchFamily="34" charset="0"/>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Only tourism businesses who directly serve the end-users (i.e. the tourist/ visitor/ guest) and who control the visitor experience are eligible. </a:t>
            </a:r>
          </a:p>
          <a:p>
            <a:pPr marL="342900" lvl="0" indent="-342900">
              <a:lnSpc>
                <a:spcPct val="107000"/>
              </a:lnSpc>
              <a:buFont typeface="Calibri" panose="020F0502020204030204" pitchFamily="34" charset="0"/>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Applicants that operate multiple sites (e.g. chains, self-catering agencies) are invited to submit applications that relate to only one site (up to a maximum of 3 separate applications per category).</a:t>
            </a:r>
          </a:p>
          <a:p>
            <a:pPr marL="742950" lvl="1" indent="-285750">
              <a:lnSpc>
                <a:spcPct val="107000"/>
              </a:lnSpc>
              <a:spcAft>
                <a:spcPts val="800"/>
              </a:spcAft>
              <a:buFont typeface="Courier New" panose="02070309020205020404" pitchFamily="49" charset="0"/>
              <a:buChar char="o"/>
            </a:pPr>
            <a:r>
              <a:rPr lang="en-GB" sz="1100" i="1">
                <a:effectLst/>
                <a:latin typeface="Calibri" panose="020F0502020204030204" pitchFamily="34" charset="0"/>
                <a:ea typeface="Calibri" panose="020F0502020204030204" pitchFamily="34" charset="0"/>
                <a:cs typeface="Times New Roman" panose="02020603050405020304" pitchFamily="18" charset="0"/>
              </a:rPr>
              <a:t>Any award must then be associated with this one property or location, and not the agency/ chain as whole.</a:t>
            </a:r>
          </a:p>
          <a:p>
            <a:pPr>
              <a:lnSpc>
                <a:spcPct val="107000"/>
              </a:lnSpc>
              <a:spcAft>
                <a:spcPts val="800"/>
              </a:spcAft>
            </a:pPr>
            <a:r>
              <a:rPr lang="en-GB" sz="1100" i="1">
                <a:effectLst/>
                <a:latin typeface="Calibri" panose="020F0502020204030204" pitchFamily="34" charset="0"/>
                <a:ea typeface="Calibri" panose="020F0502020204030204" pitchFamily="34" charset="0"/>
                <a:cs typeface="Times New Roman" panose="02020603050405020304" pitchFamily="18" charset="0"/>
              </a:rPr>
              <a:t>This includes a number of different types of business:</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Accommodation e.g. hotels, bed &amp; breakfasts, guest houses, self-catering/serviced apartments, hostels, holiday boats, camping, caravanning, glamping, lodges, shepherds huts, chalets</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Hospitality i.e. a single food and beverage service business e.g. pub, restaurant, café, tea room, coffee shop, bistros, food and drink markets, kiosks &amp; street food (in a regular location). [For these purposes the definition of a food and drink market is a collection of independent food and drink establishments with ancillary services (e.g. parking area, toilets, security, visitor information) and maintained by a management firm as an entity.]</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Transport services e.g. rail, road, water, airports and rental</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Guided tours </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Cultural services, e.g. theatres, musical entertainment venues, sporting venues</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Business events venues</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Sporting, adventure and recreational activities</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Retail i.e. a single retail outlet or shopping centre that attracts a significant number of people visiting from outside the local area [For these purposes the definition of a shopping centre is a collection of independent retail stores with ancillary services (e.g. parking area, toilets, security, visitor information) and maintained by a management firm as an entity.]</a:t>
            </a:r>
          </a:p>
          <a:p>
            <a:pPr marL="342900" lvl="0" indent="-342900">
              <a:lnSpc>
                <a:spcPct val="107000"/>
              </a:lnSpc>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Businesses providing supporting services to visitors in-person within the destination e.g. visitor information providers, left luggage services</a:t>
            </a:r>
          </a:p>
          <a:p>
            <a:pPr marL="342900" lvl="0" indent="-342900">
              <a:lnSpc>
                <a:spcPct val="107000"/>
              </a:lnSpc>
              <a:spcAft>
                <a:spcPts val="800"/>
              </a:spcAft>
              <a:buFont typeface="Symbol" panose="05050102010706020507" pitchFamily="18" charset="2"/>
              <a:buChar char=""/>
            </a:pPr>
            <a:r>
              <a:rPr lang="en-GB" sz="1100" i="1">
                <a:effectLst/>
                <a:latin typeface="Calibri" panose="020F0502020204030204" pitchFamily="34" charset="0"/>
                <a:ea typeface="Calibri" panose="020F0502020204030204" pitchFamily="34" charset="0"/>
                <a:cs typeface="Times New Roman" panose="02020603050405020304" pitchFamily="18" charset="0"/>
              </a:rPr>
              <a:t>Visitor attractions that meet the visitor attraction definition: a permanently established excursion destination, a primary purpose of which is to allow access for entertainment, interest, or education and can include places of worship; rather than being primarily a retail outlet or a venue for sporting, theatrical, or film performances. It must be open to the public, with or without prior booking, for published periods each year, and should be capable of attracting day visitors or tourists as well as local residents.</a:t>
            </a:r>
          </a:p>
          <a:p>
            <a:pPr marL="171450" indent="-171450">
              <a:buFont typeface="Arial" panose="020B0604020202020204" pitchFamily="34" charset="0"/>
              <a:buChar char="•"/>
            </a:pPr>
            <a:endParaRPr lang="en-GB" i="1"/>
          </a:p>
          <a:p>
            <a:pPr marL="0" indent="0">
              <a:buFont typeface="Arial" panose="020B0604020202020204" pitchFamily="34" charset="0"/>
              <a:buNone/>
            </a:pPr>
            <a:r>
              <a:rPr lang="en-GB" i="0"/>
              <a:t>Before you start, have a read through the form to ensure you have a good understanding of what is required for each question.</a:t>
            </a:r>
          </a:p>
          <a:p>
            <a:pPr marL="0" indent="0">
              <a:buFont typeface="Arial" panose="020B0604020202020204" pitchFamily="34" charset="0"/>
              <a:buNone/>
            </a:pPr>
            <a:endParaRPr lang="en-GB" i="0"/>
          </a:p>
          <a:p>
            <a:pPr marL="0" indent="0">
              <a:buFont typeface="Arial" panose="020B0604020202020204" pitchFamily="34" charset="0"/>
              <a:buNone/>
            </a:pPr>
            <a:r>
              <a:rPr lang="en-GB" i="0"/>
              <a:t>Check the eligibility criteria carefully before starting your entry, if there’s any doubt about which categories are best suited to your business, please ask.</a:t>
            </a:r>
          </a:p>
          <a:p>
            <a:pPr marL="171450" indent="-171450">
              <a:buFont typeface="Arial" panose="020B0604020202020204" pitchFamily="34" charset="0"/>
              <a:buChar char="•"/>
            </a:pPr>
            <a:endParaRPr lang="en-GB" i="1"/>
          </a:p>
          <a:p>
            <a:pPr marL="171450" indent="-171450">
              <a:buFont typeface="Arial" panose="020B0604020202020204" pitchFamily="34" charset="0"/>
              <a:buChar char="•"/>
            </a:pPr>
            <a:endParaRPr lang="en-GB" i="1"/>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16</a:t>
            </a:fld>
            <a:endParaRPr lang="en-GB"/>
          </a:p>
        </p:txBody>
      </p:sp>
    </p:spTree>
    <p:extLst>
      <p:ext uri="{BB962C8B-B14F-4D97-AF65-F5344CB8AC3E}">
        <p14:creationId xmlns:p14="http://schemas.microsoft.com/office/powerpoint/2010/main" val="4089037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next section is going to go through the detail of the actual entry form for this year’s competition.</a:t>
            </a:r>
          </a:p>
        </p:txBody>
      </p:sp>
      <p:sp>
        <p:nvSpPr>
          <p:cNvPr id="4" name="Slide Number Placeholder 3"/>
          <p:cNvSpPr>
            <a:spLocks noGrp="1"/>
          </p:cNvSpPr>
          <p:nvPr>
            <p:ph type="sldNum" sz="quarter" idx="5"/>
          </p:nvPr>
        </p:nvSpPr>
        <p:spPr/>
        <p:txBody>
          <a:bodyPr/>
          <a:lstStyle/>
          <a:p>
            <a:fld id="{8C39126F-7085-463A-90A1-101F872A91EF}" type="slidenum">
              <a:rPr lang="en-GB" smtClean="0"/>
              <a:t>17</a:t>
            </a:fld>
            <a:endParaRPr lang="en-GB"/>
          </a:p>
        </p:txBody>
      </p:sp>
    </p:spTree>
    <p:extLst>
      <p:ext uri="{BB962C8B-B14F-4D97-AF65-F5344CB8AC3E}">
        <p14:creationId xmlns:p14="http://schemas.microsoft.com/office/powerpoint/2010/main" val="174196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solidFill>
                  <a:srgbClr val="FF0000"/>
                </a:solidFill>
              </a:rPr>
              <a:t>Note - you could insert an image illustrating best practice from your local businesses (maybe those attending your workshop)</a:t>
            </a:r>
          </a:p>
          <a:p>
            <a:endParaRPr lang="en-GB"/>
          </a:p>
          <a:p>
            <a:r>
              <a:rPr lang="en-GB"/>
              <a:t>The start of the entry form is not scored. It gives you an opportunity to provide background information for the judges.  </a:t>
            </a:r>
          </a:p>
          <a:p>
            <a:endParaRPr lang="en-GB"/>
          </a:p>
          <a:p>
            <a:r>
              <a:rPr lang="en-GB"/>
              <a:t>Please use the business name as you wish it to appear in all publicity materials, certificates, presentations etc, should you be a winner.</a:t>
            </a:r>
          </a:p>
          <a:p>
            <a:endParaRPr lang="en-GB"/>
          </a:p>
          <a:p>
            <a:pPr>
              <a:buFont typeface="Arial" panose="020B0604020202020204" pitchFamily="34" charset="0"/>
              <a:buNone/>
            </a:pPr>
            <a:r>
              <a:rPr lang="en-GB"/>
              <a:t>You need to provide a 120 word promotional description of your business, focusing on its </a:t>
            </a:r>
            <a:r>
              <a:rPr lang="en-GB">
                <a:effectLst/>
              </a:rPr>
              <a:t>strengths and stand out features, relevant to the category you are entering. Do take a bit of time crafting your words, as they will be used in PR and awards literature if you are short-listed as a finalist.</a:t>
            </a:r>
          </a:p>
          <a:p>
            <a:pPr>
              <a:buFont typeface="Arial" panose="020B0604020202020204" pitchFamily="34" charset="0"/>
              <a:buChar char="•"/>
            </a:pPr>
            <a:endParaRPr lang="en-GB" b="0">
              <a:effectLst/>
            </a:endParaRPr>
          </a:p>
          <a:p>
            <a:r>
              <a:rPr lang="en-GB" b="0"/>
              <a:t>The same goes for the images, so please make sure that you use high resolution photos (jpeg, jpg, png format) that showcase your business, again </a:t>
            </a:r>
            <a:r>
              <a:rPr lang="en-GB" b="1"/>
              <a:t>relating to the category </a:t>
            </a:r>
            <a:r>
              <a:rPr lang="en-GB" b="0"/>
              <a:t>you are entering. You can have up to three. They should not be edited in any way, including embedded text, logos or a collage. Importantly, make sure that you only include photos that you own the copyright for. If it requires a third party credit such as photographer name, there is a box for you to include their details. It’s important to select your images carefully – these will be used for PR, social media etc locally / regionally, potentially these images will be used by VisitEngland if you are successful and so could be your national promotional material, make sure they’re inspirational and your best advert.</a:t>
            </a:r>
          </a:p>
          <a:p>
            <a:endParaRPr lang="en-GB"/>
          </a:p>
          <a:p>
            <a:r>
              <a:rPr lang="en-GB" b="0"/>
              <a:t>You then have 250 words to briefly outline the story of your business, e.g.: </a:t>
            </a:r>
          </a:p>
          <a:p>
            <a:pPr marL="171450" indent="-171450">
              <a:buFont typeface="Arial" panose="020B0604020202020204" pitchFamily="34" charset="0"/>
              <a:buChar char="•"/>
            </a:pPr>
            <a:r>
              <a:rPr lang="en-GB" b="0"/>
              <a:t>Length of time business has been trading and time under current ownership</a:t>
            </a:r>
          </a:p>
          <a:p>
            <a:pPr marL="171450" indent="-171450">
              <a:buFont typeface="Arial" panose="020B0604020202020204" pitchFamily="34" charset="0"/>
              <a:buChar char="•"/>
            </a:pPr>
            <a:r>
              <a:rPr lang="en-GB" b="0"/>
              <a:t>Target market(s) and typical customer profile</a:t>
            </a:r>
          </a:p>
          <a:p>
            <a:pPr marL="171450" indent="-171450">
              <a:buFont typeface="Arial" panose="020B0604020202020204" pitchFamily="34" charset="0"/>
              <a:buChar char="•"/>
            </a:pPr>
            <a:r>
              <a:rPr lang="en-GB" b="0"/>
              <a:t>Key milestones in developing the business</a:t>
            </a:r>
          </a:p>
          <a:p>
            <a:pPr marL="171450" indent="-171450">
              <a:buFont typeface="Arial" panose="020B0604020202020204" pitchFamily="34" charset="0"/>
              <a:buChar char="•"/>
            </a:pPr>
            <a:r>
              <a:rPr lang="en-GB" b="0"/>
              <a:t>Indication of size of business</a:t>
            </a:r>
          </a:p>
          <a:p>
            <a:pPr marL="171450" indent="-171450">
              <a:buFont typeface="Arial" panose="020B0604020202020204" pitchFamily="34" charset="0"/>
              <a:buChar char="•"/>
            </a:pPr>
            <a:r>
              <a:rPr lang="en-GB" b="0"/>
              <a:t>Number of staff employed, if any</a:t>
            </a:r>
          </a:p>
          <a:p>
            <a:pPr>
              <a:buFont typeface="Arial" panose="020B0604020202020204" pitchFamily="34" charset="0"/>
              <a:buChar char="•"/>
            </a:pPr>
            <a:endParaRPr lang="en-GB"/>
          </a:p>
          <a:p>
            <a:pPr marL="0" indent="0" algn="l" fontAlgn="base">
              <a:buFont typeface="Arial" panose="020B0604020202020204" pitchFamily="34" charset="0"/>
              <a:buNone/>
            </a:pPr>
            <a:r>
              <a:rPr lang="en-GB" b="0" i="0">
                <a:solidFill>
                  <a:srgbClr val="333333"/>
                </a:solidFill>
                <a:effectLst/>
                <a:latin typeface="inherit"/>
              </a:rPr>
              <a:t>The final element in this section is to look at awards, ratings and accolades that you have received in the last two years. You should include the title, awarding body, level and date achieved. They could include:</a:t>
            </a:r>
          </a:p>
          <a:p>
            <a:pPr marL="171450" indent="-171450" algn="l" fontAlgn="base">
              <a:buFont typeface="Arial" panose="020B0604020202020204" pitchFamily="34" charset="0"/>
              <a:buChar char="•"/>
            </a:pPr>
            <a:r>
              <a:rPr lang="en-GB" b="0" i="0">
                <a:solidFill>
                  <a:srgbClr val="333333"/>
                </a:solidFill>
                <a:effectLst/>
                <a:latin typeface="inherit"/>
              </a:rPr>
              <a:t>Successes in this competition and the VisitEngland Awards for Excellence</a:t>
            </a:r>
          </a:p>
          <a:p>
            <a:pPr marL="171450" indent="-171450" algn="l" fontAlgn="base">
              <a:buFont typeface="Arial" panose="020B0604020202020204" pitchFamily="34" charset="0"/>
              <a:buChar char="•"/>
            </a:pPr>
            <a:r>
              <a:rPr lang="en-GB" b="0" i="0">
                <a:solidFill>
                  <a:srgbClr val="333333"/>
                </a:solidFill>
                <a:effectLst/>
                <a:latin typeface="inherit"/>
              </a:rPr>
              <a:t>TripAdvisor Certificate of Excellence</a:t>
            </a:r>
          </a:p>
          <a:p>
            <a:pPr marL="171450" indent="-171450" algn="l" fontAlgn="base">
              <a:buFont typeface="Arial" panose="020B0604020202020204" pitchFamily="34" charset="0"/>
              <a:buChar char="•"/>
            </a:pPr>
            <a:r>
              <a:rPr lang="en-GB" b="0" i="0">
                <a:solidFill>
                  <a:srgbClr val="333333"/>
                </a:solidFill>
                <a:effectLst/>
                <a:latin typeface="inherit"/>
              </a:rPr>
              <a:t>Green Tourism award</a:t>
            </a:r>
          </a:p>
          <a:p>
            <a:pPr marL="171450" indent="-171450" algn="l" fontAlgn="base">
              <a:buFont typeface="Arial" panose="020B0604020202020204" pitchFamily="34" charset="0"/>
              <a:buChar char="•"/>
            </a:pPr>
            <a:r>
              <a:rPr lang="en-GB" b="0" i="0">
                <a:solidFill>
                  <a:srgbClr val="333333"/>
                </a:solidFill>
                <a:effectLst/>
                <a:latin typeface="inherit"/>
              </a:rPr>
              <a:t>Chamber of Commerce or other industry body awards</a:t>
            </a:r>
          </a:p>
          <a:p>
            <a:pPr marL="171450" indent="-171450" algn="l" fontAlgn="base">
              <a:buFont typeface="Arial" panose="020B0604020202020204" pitchFamily="34" charset="0"/>
              <a:buChar char="•"/>
            </a:pPr>
            <a:r>
              <a:rPr lang="en-GB" b="0" i="0">
                <a:solidFill>
                  <a:srgbClr val="333333"/>
                </a:solidFill>
                <a:effectLst/>
                <a:latin typeface="inherit"/>
              </a:rPr>
              <a:t>Local awards</a:t>
            </a:r>
          </a:p>
          <a:p>
            <a:pPr marL="171450" indent="-171450" algn="l" fontAlgn="base">
              <a:buFont typeface="Arial" panose="020B0604020202020204" pitchFamily="34" charset="0"/>
              <a:buChar char="•"/>
            </a:pPr>
            <a:r>
              <a:rPr lang="en-GB" b="0" i="0">
                <a:solidFill>
                  <a:srgbClr val="333333"/>
                </a:solidFill>
                <a:effectLst/>
                <a:latin typeface="inherit"/>
              </a:rPr>
              <a:t>Specialist awards</a:t>
            </a:r>
          </a:p>
          <a:p>
            <a:pPr marL="171450" indent="-171450" algn="l" fontAlgn="base">
              <a:buFont typeface="Arial" panose="020B0604020202020204" pitchFamily="34" charset="0"/>
              <a:buChar char="•"/>
            </a:pPr>
            <a:r>
              <a:rPr lang="en-GB" b="0" i="0">
                <a:solidFill>
                  <a:srgbClr val="333333"/>
                </a:solidFill>
                <a:effectLst/>
                <a:latin typeface="inherit"/>
              </a:rPr>
              <a:t>Customer service awards</a:t>
            </a:r>
          </a:p>
          <a:p>
            <a:pPr marL="171450" indent="-171450" algn="l" fontAlgn="base">
              <a:buFont typeface="Arial" panose="020B0604020202020204" pitchFamily="34" charset="0"/>
              <a:buChar char="•"/>
            </a:pPr>
            <a:r>
              <a:rPr lang="en-GB" b="0" i="0">
                <a:solidFill>
                  <a:srgbClr val="333333"/>
                </a:solidFill>
                <a:effectLst/>
                <a:latin typeface="inherit"/>
              </a:rPr>
              <a:t>VisitEngland and/or AA quality assessment, local quality accreditation</a:t>
            </a:r>
          </a:p>
          <a:p>
            <a:pPr>
              <a:buFont typeface="Arial" panose="020B0604020202020204" pitchFamily="34" charset="0"/>
              <a:buNone/>
            </a:pPr>
            <a:r>
              <a:rPr lang="en-GB" b="0"/>
              <a:t>For specific categories like the Accessible &amp; Inclusive Tourism Award, there may be other relevant awards e.g.:</a:t>
            </a:r>
          </a:p>
          <a:p>
            <a:pPr marL="171450" indent="-171450">
              <a:buFont typeface="Arial" panose="020B0604020202020204" pitchFamily="34" charset="0"/>
              <a:buChar char="•"/>
            </a:pPr>
            <a:r>
              <a:rPr lang="en-GB" b="0"/>
              <a:t>Accessibility certification e.g. National Accessible Scheme, Autism Friendly Award</a:t>
            </a:r>
          </a:p>
          <a:p>
            <a:pPr marL="171450" indent="-171450">
              <a:buFont typeface="Arial" panose="020B0604020202020204" pitchFamily="34" charset="0"/>
              <a:buChar char="•"/>
            </a:pPr>
            <a:r>
              <a:rPr lang="en-GB" b="0"/>
              <a:t>Disability Confident employer scheme</a:t>
            </a:r>
          </a:p>
          <a:p>
            <a:pPr marL="171450" indent="-171450">
              <a:buFont typeface="Arial" panose="020B0604020202020204" pitchFamily="34" charset="0"/>
              <a:buChar char="•"/>
            </a:pPr>
            <a:r>
              <a:rPr lang="en-GB" b="0"/>
              <a:t>Annual awards for accessibility </a:t>
            </a:r>
          </a:p>
          <a:p>
            <a:pPr>
              <a:buFont typeface="Arial" panose="020B0604020202020204" pitchFamily="34" charset="0"/>
              <a:buNone/>
            </a:pPr>
            <a:r>
              <a:rPr lang="en-GB"/>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There is no requirement for your business to be quality assessed. However, if you have independent quality assessments or mystery shopping reports from the last two years, you can upload them if</a:t>
            </a:r>
            <a:r>
              <a:rPr lang="en-GB" baseline="0"/>
              <a:t> you wish</a:t>
            </a:r>
            <a:r>
              <a:rPr lang="en-GB"/>
              <a:t>. </a:t>
            </a:r>
          </a:p>
          <a:p>
            <a:endParaRPr lang="en-GB"/>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18</a:t>
            </a:fld>
            <a:endParaRPr lang="en-GB"/>
          </a:p>
        </p:txBody>
      </p:sp>
    </p:spTree>
    <p:extLst>
      <p:ext uri="{BB962C8B-B14F-4D97-AF65-F5344CB8AC3E}">
        <p14:creationId xmlns:p14="http://schemas.microsoft.com/office/powerpoint/2010/main" val="332267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each question you have the option to provide evidence to back up what you have said in your answer. This is not compulsory.</a:t>
            </a:r>
          </a:p>
          <a:p>
            <a:endParaRPr lang="en-GB"/>
          </a:p>
          <a:p>
            <a:r>
              <a:rPr lang="en-GB"/>
              <a:t>You might want to include links to your pages on your website that include information relevant to the section you are answering. </a:t>
            </a:r>
          </a:p>
          <a:p>
            <a:endParaRPr lang="en-GB"/>
          </a:p>
          <a:p>
            <a:r>
              <a:rPr lang="en-GB"/>
              <a:t>Judges will do a thorough review of your online presence and will surface most content, so if you are providing additional information over and above what is publicly available, make sure</a:t>
            </a:r>
            <a:r>
              <a:rPr lang="en-GB" baseline="0"/>
              <a:t> it</a:t>
            </a:r>
            <a:r>
              <a:rPr lang="en-GB"/>
              <a:t> genuinely adds an extra dimension to your answer. It is therefore not generally necessary to link to public pages on your website, or provide additional photos, unless illustrating something specific from within the application that can't be found elsewhere online.</a:t>
            </a:r>
          </a:p>
          <a:p>
            <a:endParaRPr lang="en-GB"/>
          </a:p>
          <a:p>
            <a:r>
              <a:rPr lang="en-GB"/>
              <a:t>If you want to show the judges any ‘behind the scenes’ information or data that is relevant to your application, you can include links to ‘hidden’ pages on your website that are not viewable by the public.  Any individual supporting documents will need to be placed in a cloud folder (one drive/ google/ dropbox etc) and the URL for that added to your entry rather than individual documents.</a:t>
            </a:r>
          </a:p>
          <a:p>
            <a:endParaRPr lang="en-GB" sz="1200" i="0"/>
          </a:p>
          <a:p>
            <a:r>
              <a:rPr lang="en-GB" sz="1200" i="0"/>
              <a:t>It’s not possible to add individual supporting documents directly to your entry.</a:t>
            </a:r>
            <a:endParaRPr lang="en-GB" i="0"/>
          </a:p>
          <a:p>
            <a:endParaRPr lang="en-GB"/>
          </a:p>
          <a:p>
            <a:r>
              <a:rPr lang="en-GB"/>
              <a:t>Any written information provided in supplementary evidence in an attempt to get around the word count limit will be disregarded.</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p>
          <a:p>
            <a:endParaRPr lang="en-GB"/>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19</a:t>
            </a:fld>
            <a:endParaRPr lang="en-GB"/>
          </a:p>
        </p:txBody>
      </p:sp>
    </p:spTree>
    <p:extLst>
      <p:ext uri="{BB962C8B-B14F-4D97-AF65-F5344CB8AC3E}">
        <p14:creationId xmlns:p14="http://schemas.microsoft.com/office/powerpoint/2010/main" val="290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We now move on to the scored sections.</a:t>
            </a:r>
          </a:p>
          <a:p>
            <a:endParaRPr lang="en-GB">
              <a:latin typeface="+mn-lt"/>
            </a:endParaRPr>
          </a:p>
          <a:p>
            <a:r>
              <a:rPr lang="en-GB">
                <a:latin typeface="+mn-lt"/>
              </a:rPr>
              <a:t>You need to provide links here to your online presence in relation to the category you are entering e.g.:</a:t>
            </a:r>
          </a:p>
          <a:p>
            <a:pPr marL="171450" indent="-171450">
              <a:buFont typeface="Arial" panose="020B0604020202020204" pitchFamily="34" charset="0"/>
              <a:buChar char="•"/>
            </a:pPr>
            <a:r>
              <a:rPr lang="en-GB">
                <a:latin typeface="+mn-lt"/>
              </a:rPr>
              <a:t>Links to any business pages/profiles on Facebook, Instagram, etc. and X (formerly Twitter) handles</a:t>
            </a:r>
          </a:p>
          <a:p>
            <a:pPr marL="171450" indent="-171450">
              <a:buFont typeface="Arial" panose="020B0604020202020204" pitchFamily="34" charset="0"/>
              <a:buChar char="•"/>
            </a:pPr>
            <a:r>
              <a:rPr lang="en-GB">
                <a:latin typeface="+mn-lt"/>
              </a:rPr>
              <a:t>Provide specific links to customer review listings for your business e.g. TripAdvisor, Booking.com, Facebook, Google, Euan’s Guide, UpFront Reviews etc.</a:t>
            </a:r>
          </a:p>
          <a:p>
            <a:endParaRPr lang="en-GB" b="0">
              <a:latin typeface="+mn-lt"/>
            </a:endParaRPr>
          </a:p>
          <a:p>
            <a:r>
              <a:rPr lang="en-GB" b="0">
                <a:latin typeface="+mn-lt"/>
              </a:rPr>
              <a:t>As part of this review, judges will be looking for evidence of your commitment to Accessible and Inclusive Tourism and Ethical, Responsible and Sustainable Tourism. </a:t>
            </a:r>
          </a:p>
          <a:p>
            <a:endParaRPr lang="en-GB" b="0">
              <a:latin typeface="+mn-lt"/>
            </a:endParaRPr>
          </a:p>
          <a:p>
            <a:r>
              <a:rPr lang="en-GB" b="0">
                <a:latin typeface="+mn-lt"/>
              </a:rPr>
              <a:t>Other sites not listed in your entry will also be looked at, so you can't hide bad reviews or lack of engagement etc.  </a:t>
            </a:r>
          </a:p>
          <a:p>
            <a:endParaRPr lang="en-GB" b="0">
              <a:latin typeface="+mn-lt"/>
            </a:endParaRPr>
          </a:p>
          <a:p>
            <a:r>
              <a:rPr lang="en-GB" b="0">
                <a:latin typeface="+mn-lt"/>
              </a:rPr>
              <a:t>If you go through to the VisitEngland Awards for Excellence, this section will be revisited by the national judges.  So make sure that all your digital platforms are up to date before you submit your entry and are maintained throughout the year, as the national judging is likely to take place in March 2025.</a:t>
            </a:r>
          </a:p>
          <a:p>
            <a:pPr>
              <a:buFont typeface="Arial" panose="020B0604020202020204" pitchFamily="34" charset="0"/>
              <a:buNone/>
            </a:pPr>
            <a:endParaRPr lang="en-GB">
              <a:latin typeface="+mn-lt"/>
            </a:endParaRPr>
          </a:p>
          <a:p>
            <a:r>
              <a:rPr lang="en-GB">
                <a:latin typeface="+mn-lt"/>
              </a:rPr>
              <a:t>As we said at the beginning that</a:t>
            </a:r>
            <a:r>
              <a:rPr lang="en-GB" baseline="0">
                <a:latin typeface="+mn-lt"/>
              </a:rPr>
              <a:t> </a:t>
            </a:r>
            <a:r>
              <a:rPr lang="en-GB">
                <a:latin typeface="+mn-lt"/>
              </a:rPr>
              <a:t>these awards are all about excellence, so the judges will be looking at how you excel in this area and how you engage with your target markets.  </a:t>
            </a:r>
          </a:p>
          <a:p>
            <a:endParaRPr lang="en-GB">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mn-lt"/>
              </a:rPr>
              <a:t>VisitEngland has produced a Digital Marketing Toolkit which is well worth a read to see how you could improve your online presence</a:t>
            </a:r>
            <a:r>
              <a:rPr lang="en-GB" baseline="0">
                <a:latin typeface="+mn-lt"/>
              </a:rPr>
              <a:t> available via -</a:t>
            </a:r>
            <a:r>
              <a:rPr lang="en-GB">
                <a:latin typeface="+mn-lt"/>
              </a:rPr>
              <a:t> </a:t>
            </a:r>
            <a:r>
              <a:rPr lang="en-GB" sz="1800" i="1">
                <a:hlinkClick r:id="rId3"/>
              </a:rPr>
              <a:t>www.visitengland.org/onlinemarketing</a:t>
            </a:r>
            <a:r>
              <a:rPr lang="en-GB">
                <a:latin typeface="+mn-lt"/>
              </a:rPr>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lgn="l"/>
            <a:r>
              <a:rPr lang="en-GB" b="0" i="0">
                <a:solidFill>
                  <a:srgbClr val="333333"/>
                </a:solidFill>
                <a:effectLst/>
                <a:latin typeface="+mn-lt"/>
              </a:rPr>
              <a:t>There is loads of information available that can help you to make best use of social media, manage your website, produce great content and use Google to your advantage.  </a:t>
            </a:r>
          </a:p>
          <a:p>
            <a:pPr algn="l"/>
            <a:r>
              <a:rPr lang="en-GB" b="0" i="0">
                <a:solidFill>
                  <a:srgbClr val="333333"/>
                </a:solidFill>
                <a:effectLst/>
                <a:latin typeface="+mn-lt"/>
              </a:rPr>
              <a:t>The top tips from the toolkit are:</a:t>
            </a:r>
          </a:p>
          <a:p>
            <a:pPr marL="171450" indent="-171450" algn="l">
              <a:buFont typeface="Arial" panose="020B0604020202020204" pitchFamily="34" charset="0"/>
              <a:buChar char="•"/>
            </a:pPr>
            <a:r>
              <a:rPr lang="en-GB" b="0" i="0">
                <a:solidFill>
                  <a:srgbClr val="333333"/>
                </a:solidFill>
                <a:effectLst/>
                <a:latin typeface="+mn-lt"/>
              </a:rPr>
              <a:t>Tag images with Alt-text to improve search-ability and site accessibility</a:t>
            </a:r>
          </a:p>
          <a:p>
            <a:pPr marL="171450" indent="-171450" algn="l">
              <a:buFont typeface="Arial" panose="020B0604020202020204" pitchFamily="34" charset="0"/>
              <a:buChar char="•"/>
            </a:pPr>
            <a:r>
              <a:rPr lang="en-GB" b="0" i="0">
                <a:solidFill>
                  <a:srgbClr val="333333"/>
                </a:solidFill>
                <a:effectLst/>
                <a:latin typeface="+mn-lt"/>
              </a:rPr>
              <a:t>Use free Google My Business posts to promote new products or seasonal offers</a:t>
            </a:r>
          </a:p>
          <a:p>
            <a:pPr marL="171450" indent="-171450" algn="l">
              <a:buFont typeface="Arial" panose="020B0604020202020204" pitchFamily="34" charset="0"/>
              <a:buChar char="•"/>
            </a:pPr>
            <a:r>
              <a:rPr lang="en-GB" b="0" i="0">
                <a:solidFill>
                  <a:srgbClr val="333333"/>
                </a:solidFill>
                <a:effectLst/>
                <a:latin typeface="+mn-lt"/>
              </a:rPr>
              <a:t>Link AdWords to your Google Analytics account to make campaigns easier to track</a:t>
            </a:r>
          </a:p>
          <a:p>
            <a:pPr marL="171450" indent="-171450" algn="l">
              <a:buFont typeface="Arial" panose="020B0604020202020204" pitchFamily="34" charset="0"/>
              <a:buChar char="•"/>
            </a:pPr>
            <a:r>
              <a:rPr lang="en-GB" b="0" i="0">
                <a:solidFill>
                  <a:srgbClr val="333333"/>
                </a:solidFill>
                <a:effectLst/>
                <a:latin typeface="+mn-lt"/>
              </a:rPr>
              <a:t>Use Facebook ads to target users by location, interests and even purchase history.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a:solidFill>
                  <a:srgbClr val="FF0000"/>
                </a:solidFill>
                <a:latin typeface="+mn-lt"/>
              </a:rPr>
              <a:t>Points to consider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rPr>
              <a:t>How you are reassuring/encouraging visitors and showing how you are providing a safe, welcoming place to visit</a:t>
            </a:r>
          </a:p>
          <a:p>
            <a:pPr marL="171450" indent="-171450" algn="l">
              <a:buFont typeface="Arial" panose="020B0604020202020204" pitchFamily="34" charset="0"/>
              <a:buChar char="•"/>
            </a:pPr>
            <a:r>
              <a:rPr lang="en-GB">
                <a:latin typeface="+mn-lt"/>
              </a:rPr>
              <a:t>Ensuring that your website is fully accessible and responsive</a:t>
            </a:r>
            <a:endParaRPr lang="en-GB" b="0" i="0">
              <a:solidFill>
                <a:srgbClr val="333333"/>
              </a:solidFill>
              <a:effectLst/>
              <a:latin typeface="+mn-lt"/>
            </a:endParaRPr>
          </a:p>
          <a:p>
            <a:pPr marL="171450" indent="-171450">
              <a:buFont typeface="Arial" panose="020B0604020202020204" pitchFamily="34" charset="0"/>
              <a:buChar char="•"/>
            </a:pPr>
            <a:r>
              <a:rPr lang="en-GB">
                <a:latin typeface="+mn-lt"/>
              </a:rPr>
              <a:t>How you are engaging with visitors: are you posting regularly with interesting content and film, do you promote special offers, are you making best use of the platforms (e.g. booking through Facebook), sharing user generated content, having conversations with potential visitors, generally being sociable?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rPr>
              <a:t>How are you responding to reviews?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rPr>
              <a:t>Are they personalised, do you show how you are acting on feedback, are you using them as an opportunity to encourage repeat visits?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mn-lt"/>
              </a:rPr>
              <a:t>How do deal with a </a:t>
            </a:r>
            <a:r>
              <a:rPr lang="en-GB" b="0" i="0">
                <a:solidFill>
                  <a:srgbClr val="333333"/>
                </a:solidFill>
                <a:effectLst/>
                <a:latin typeface="+mn-lt"/>
              </a:rPr>
              <a:t>negative review? A good format for response is often: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mn-lt"/>
              </a:rPr>
              <a:t>Acknowledge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mn-lt"/>
              </a:rPr>
              <a:t>Defuse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mn-lt"/>
              </a:rPr>
              <a:t>Detail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333333"/>
                </a:solidFill>
                <a:effectLst/>
                <a:latin typeface="+mn-lt"/>
              </a:rPr>
              <a:t>Resolve</a:t>
            </a:r>
            <a:endParaRPr lang="en-GB">
              <a:latin typeface="+mn-lt"/>
            </a:endParaRPr>
          </a:p>
          <a:p>
            <a:endParaRPr lang="en-GB">
              <a:latin typeface="+mn-lt"/>
            </a:endParaRPr>
          </a:p>
          <a:p>
            <a:r>
              <a:rPr lang="en-GB" i="1">
                <a:latin typeface="+mn-lt"/>
              </a:rPr>
              <a:t>Further information from Round 1 Judging Matrix:</a:t>
            </a:r>
            <a:br>
              <a:rPr lang="en-GB" i="1">
                <a:latin typeface="+mn-lt"/>
              </a:rPr>
            </a:br>
            <a:endParaRPr lang="en-GB" i="1">
              <a:latin typeface="+mn-lt"/>
            </a:endParaRPr>
          </a:p>
          <a:p>
            <a:r>
              <a:rPr lang="en-GB" i="1">
                <a:latin typeface="+mn-lt"/>
              </a:rPr>
              <a:t>What excellent online presence looks like . . .</a:t>
            </a:r>
          </a:p>
          <a:p>
            <a:endParaRPr lang="en-GB" i="1">
              <a:latin typeface="+mn-lt"/>
            </a:endParaRPr>
          </a:p>
          <a:p>
            <a:r>
              <a:rPr lang="en-GB" i="1">
                <a:latin typeface="+mn-lt"/>
              </a:rPr>
              <a:t>Business &amp; Destination Inspiration:</a:t>
            </a:r>
          </a:p>
          <a:p>
            <a:r>
              <a:rPr lang="en-GB" i="1">
                <a:latin typeface="+mn-lt"/>
              </a:rPr>
              <a:t>After reviewing the business’s online presence, you are inspired to visit.</a:t>
            </a:r>
          </a:p>
          <a:p>
            <a:r>
              <a:rPr lang="en-GB" i="1">
                <a:latin typeface="+mn-lt"/>
              </a:rPr>
              <a:t>•	Creative and inspirational content</a:t>
            </a:r>
          </a:p>
          <a:p>
            <a:r>
              <a:rPr lang="en-GB" i="1">
                <a:latin typeface="+mn-lt"/>
              </a:rPr>
              <a:t>•	Great tone of voice, sense of place</a:t>
            </a:r>
          </a:p>
          <a:p>
            <a:r>
              <a:rPr lang="en-GB" i="1">
                <a:latin typeface="+mn-lt"/>
              </a:rPr>
              <a:t>•	Professional, high quality, inspirational and diverse imagery – e.g. photos, videos, 360 tours</a:t>
            </a:r>
          </a:p>
          <a:p>
            <a:r>
              <a:rPr lang="en-GB" i="1">
                <a:latin typeface="+mn-lt"/>
              </a:rPr>
              <a:t>•	High levels of engagement – e.g. more engaging content such as podcasts, vlogs, blogs, webcams, links to destination organisations for destination inspiration; respond to/ act on user generated content; interactive online activities</a:t>
            </a:r>
          </a:p>
          <a:p>
            <a:r>
              <a:rPr lang="en-GB" i="1">
                <a:latin typeface="+mn-lt"/>
              </a:rPr>
              <a:t>•	Creative use of platform functionality – e.g. online booking, events information/ what’s on listings</a:t>
            </a:r>
          </a:p>
          <a:p>
            <a:r>
              <a:rPr lang="en-GB" i="1">
                <a:latin typeface="+mn-lt"/>
              </a:rPr>
              <a:t>•	Reaching wider audiences – e.g. use of Weibo to attract Chinese visitors; develop activity on TikTok to attract a different audience demographic</a:t>
            </a:r>
          </a:p>
          <a:p>
            <a:endParaRPr lang="en-GB" i="1">
              <a:latin typeface="+mn-lt"/>
            </a:endParaRPr>
          </a:p>
          <a:p>
            <a:r>
              <a:rPr lang="en-GB" i="1">
                <a:latin typeface="+mn-lt"/>
              </a:rPr>
              <a:t>Information (all categories):</a:t>
            </a:r>
          </a:p>
          <a:p>
            <a:r>
              <a:rPr lang="en-GB" i="1">
                <a:latin typeface="+mn-lt"/>
              </a:rPr>
              <a:t>•	User-friendly (mobile responsive, easily found via SEO), intuitive navigation</a:t>
            </a:r>
          </a:p>
          <a:p>
            <a:r>
              <a:rPr lang="en-GB" i="1">
                <a:latin typeface="+mn-lt"/>
              </a:rPr>
              <a:t>•	Up-to-date – e.g. live updates, announcements, closures, special offers</a:t>
            </a:r>
          </a:p>
          <a:p>
            <a:r>
              <a:rPr lang="en-GB" i="1">
                <a:latin typeface="+mn-lt"/>
              </a:rPr>
              <a:t>•	General Content – e.g. availability, opening times, secure booking, prices, parking, facilities, things to do, menus, events, contact info (address, phone, e-mail, social media, live chat), T&amp;Cs, policies</a:t>
            </a:r>
          </a:p>
          <a:p>
            <a:r>
              <a:rPr lang="en-GB" i="1">
                <a:latin typeface="+mn-lt"/>
              </a:rPr>
              <a:t>•	Location Content – e.g. interactive maps (google), directions (road, public transport, cycle routes), parking</a:t>
            </a:r>
          </a:p>
          <a:p>
            <a:r>
              <a:rPr lang="en-GB" i="1">
                <a:latin typeface="+mn-lt"/>
              </a:rPr>
              <a:t>•	Enhanced Content – e.g. interactive site/ orientation maps, translation, itineraries, local weather, local traffic, destination information, user generated content</a:t>
            </a:r>
          </a:p>
          <a:p>
            <a:r>
              <a:rPr lang="en-GB" i="1">
                <a:latin typeface="+mn-lt"/>
              </a:rPr>
              <a:t>•	Accessibility – e.g. online content (accessibility guide, captions, colour contrast, font type and size), accessibility of business itself</a:t>
            </a:r>
          </a:p>
          <a:p>
            <a:r>
              <a:rPr lang="en-GB" i="1">
                <a:latin typeface="+mn-lt"/>
              </a:rPr>
              <a:t>•	Sustainability – e.g. policy, discounts for using public transport</a:t>
            </a:r>
          </a:p>
          <a:p>
            <a:endParaRPr lang="en-GB" i="1">
              <a:latin typeface="+mn-lt"/>
            </a:endParaRPr>
          </a:p>
          <a:p>
            <a:r>
              <a:rPr lang="en-GB" i="1">
                <a:latin typeface="+mn-lt"/>
              </a:rPr>
              <a:t>Chain/ group websites:</a:t>
            </a:r>
          </a:p>
          <a:p>
            <a:r>
              <a:rPr lang="en-GB" i="1">
                <a:latin typeface="+mn-lt"/>
              </a:rPr>
              <a:t>•	Information available via generic/ central website combined with more local/bespoke site specific information via social media</a:t>
            </a:r>
          </a:p>
          <a:p>
            <a:r>
              <a:rPr lang="en-GB" i="1">
                <a:latin typeface="+mn-lt"/>
              </a:rPr>
              <a:t>(e.g. local sites may have limited influence over the parent company website), however the focus should be on visitor experience and if the site-specific information is lacking, the score should reflect this, even though the local team may not be able to control this. However, if steps are being taken at a local level to supplement the website information with bespoke local information via social channels (for example) this could enhance the overall offering to achieve a better score. However, if both the website and the social media does not offer the level of local detail expected, then the score should reflect this.</a:t>
            </a:r>
          </a:p>
          <a:p>
            <a:endParaRPr lang="en-GB" i="1">
              <a:latin typeface="+mn-lt"/>
            </a:endParaRPr>
          </a:p>
          <a:p>
            <a:r>
              <a:rPr lang="en-GB" i="1">
                <a:latin typeface="+mn-lt"/>
              </a:rPr>
              <a:t>Accessible &amp; Inclusive Tourism Award:</a:t>
            </a:r>
          </a:p>
          <a:p>
            <a:r>
              <a:rPr lang="en-GB" i="1">
                <a:latin typeface="+mn-lt"/>
              </a:rPr>
              <a:t>•	Accessibility information with link to AccessAble Detailed Access Guide</a:t>
            </a:r>
          </a:p>
          <a:p>
            <a:r>
              <a:rPr lang="en-GB" i="1">
                <a:latin typeface="+mn-lt"/>
              </a:rPr>
              <a:t>•	Clear font, with no text over imagery</a:t>
            </a:r>
          </a:p>
          <a:p>
            <a:r>
              <a:rPr lang="en-GB" i="1">
                <a:latin typeface="+mn-lt"/>
              </a:rPr>
              <a:t>•	Videos have captions/sub-titles</a:t>
            </a:r>
          </a:p>
          <a:p>
            <a:r>
              <a:rPr lang="en-GB" i="1">
                <a:latin typeface="+mn-lt"/>
              </a:rPr>
              <a:t>•	Accessibility is clearly a core aspect of online strategy</a:t>
            </a:r>
          </a:p>
          <a:p>
            <a:r>
              <a:rPr lang="en-GB" i="1">
                <a:latin typeface="+mn-lt"/>
              </a:rPr>
              <a:t>•	Interesting and inspirational accessibility related activity/ updates</a:t>
            </a:r>
          </a:p>
          <a:p>
            <a:r>
              <a:rPr lang="en-GB" i="1">
                <a:latin typeface="+mn-lt"/>
              </a:rPr>
              <a:t>•	Imagery features disabled people</a:t>
            </a:r>
          </a:p>
          <a:p>
            <a:r>
              <a:rPr lang="en-GB" i="1">
                <a:latin typeface="+mn-lt"/>
              </a:rPr>
              <a:t>•	Website accessibility statement</a:t>
            </a:r>
          </a:p>
          <a:p>
            <a:r>
              <a:rPr lang="en-GB" i="1">
                <a:latin typeface="+mn-lt"/>
              </a:rPr>
              <a:t>•	For more examples of best practice, visit the Accessible and Inclusive Tourism Toolkit for Businesses</a:t>
            </a:r>
          </a:p>
          <a:p>
            <a:endParaRPr lang="en-GB" i="1">
              <a:latin typeface="+mn-lt"/>
            </a:endParaRPr>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20</a:t>
            </a:fld>
            <a:endParaRPr lang="en-GB"/>
          </a:p>
        </p:txBody>
      </p:sp>
    </p:spTree>
    <p:extLst>
      <p:ext uri="{BB962C8B-B14F-4D97-AF65-F5344CB8AC3E}">
        <p14:creationId xmlns:p14="http://schemas.microsoft.com/office/powerpoint/2010/main" val="141943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2</a:t>
            </a:fld>
            <a:endParaRPr lang="en-GB"/>
          </a:p>
        </p:txBody>
      </p:sp>
    </p:spTree>
    <p:extLst>
      <p:ext uri="{BB962C8B-B14F-4D97-AF65-F5344CB8AC3E}">
        <p14:creationId xmlns:p14="http://schemas.microsoft.com/office/powerpoint/2010/main" val="2936182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E8EA7-7058-844D-6006-D1822A8AC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A8E75-9E34-0F10-4A41-F9D86BAF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712B1-268B-F593-50E6-71318E2111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Our next section is going to go through the detail of the four main questions for most of the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8449A152-D5CB-8C8F-BE89-D3D462DA2066}"/>
              </a:ext>
            </a:extLst>
          </p:cNvPr>
          <p:cNvSpPr>
            <a:spLocks noGrp="1"/>
          </p:cNvSpPr>
          <p:nvPr>
            <p:ph type="sldNum" sz="quarter" idx="5"/>
          </p:nvPr>
        </p:nvSpPr>
        <p:spPr/>
        <p:txBody>
          <a:bodyPr/>
          <a:lstStyle/>
          <a:p>
            <a:fld id="{8C39126F-7085-463A-90A1-101F872A91EF}" type="slidenum">
              <a:rPr lang="en-GB" smtClean="0"/>
              <a:t>21</a:t>
            </a:fld>
            <a:endParaRPr lang="en-GB"/>
          </a:p>
        </p:txBody>
      </p:sp>
    </p:spTree>
    <p:extLst>
      <p:ext uri="{BB962C8B-B14F-4D97-AF65-F5344CB8AC3E}">
        <p14:creationId xmlns:p14="http://schemas.microsoft.com/office/powerpoint/2010/main" val="394786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solidFill>
                <a:latin typeface="+mn-lt"/>
              </a:rPr>
              <a:t>Remember that the local competition is the start of a journey that could end in being the best in the country - so think about not only what makes you the best in your area, but potentially the best of the best across England.</a:t>
            </a:r>
          </a:p>
          <a:p>
            <a:endParaRPr lang="en-GB">
              <a:solidFill>
                <a:schemeClr val="tx1"/>
              </a:solidFill>
              <a:latin typeface="+mn-lt"/>
            </a:endParaRPr>
          </a:p>
          <a:p>
            <a:r>
              <a:rPr lang="en-GB" b="0" i="0">
                <a:solidFill>
                  <a:schemeClr val="tx1"/>
                </a:solidFill>
                <a:effectLst/>
                <a:latin typeface="+mn-lt"/>
              </a:rPr>
              <a:t>Think about:</a:t>
            </a:r>
          </a:p>
          <a:p>
            <a:pPr marL="171450" indent="-171450">
              <a:buFont typeface="Arial" panose="020B0604020202020204" pitchFamily="34" charset="0"/>
              <a:buChar char="•"/>
            </a:pPr>
            <a:r>
              <a:rPr lang="en-GB" b="0" i="0">
                <a:solidFill>
                  <a:schemeClr val="tx1"/>
                </a:solidFill>
                <a:effectLst/>
                <a:latin typeface="+mn-lt"/>
              </a:rPr>
              <a:t>why your business is impressive compared to your competitors </a:t>
            </a:r>
          </a:p>
          <a:p>
            <a:pPr marL="171450" indent="-171450">
              <a:buFont typeface="Arial" panose="020B0604020202020204" pitchFamily="34" charset="0"/>
              <a:buChar char="•"/>
            </a:pPr>
            <a:r>
              <a:rPr lang="en-GB" b="0">
                <a:solidFill>
                  <a:schemeClr val="tx1"/>
                </a:solidFill>
                <a:latin typeface="+mn-lt"/>
              </a:rPr>
              <a:t>do your customers say you are the best? What is the most frequent comment they make about you?  </a:t>
            </a:r>
          </a:p>
          <a:p>
            <a:pPr marL="171450" indent="-171450">
              <a:buFont typeface="Arial" panose="020B0604020202020204" pitchFamily="34" charset="0"/>
              <a:buChar char="•"/>
            </a:pPr>
            <a:r>
              <a:rPr lang="en-GB" b="0">
                <a:solidFill>
                  <a:schemeClr val="tx1"/>
                </a:solidFill>
                <a:latin typeface="+mn-lt"/>
              </a:rPr>
              <a:t>why the experience you offer is so memorable.</a:t>
            </a:r>
          </a:p>
          <a:p>
            <a:pPr marL="0" indent="0">
              <a:buFont typeface="Arial" panose="020B0604020202020204" pitchFamily="34" charset="0"/>
              <a:buNone/>
            </a:pPr>
            <a:endParaRPr lang="en-GB" b="0">
              <a:solidFill>
                <a:schemeClr val="tx1"/>
              </a:solidFill>
              <a:latin typeface="+mn-lt"/>
            </a:endParaRPr>
          </a:p>
          <a:p>
            <a:pPr marL="0" indent="0">
              <a:buFont typeface="Arial" panose="020B0604020202020204" pitchFamily="34" charset="0"/>
              <a:buNone/>
            </a:pPr>
            <a:r>
              <a:rPr lang="en-GB" b="0">
                <a:solidFill>
                  <a:schemeClr val="tx1"/>
                </a:solidFill>
                <a:latin typeface="+mn-lt"/>
              </a:rPr>
              <a:t>Consider all areas of your business that you excel in e.g. services and facilities offered, care that you give to your staff and visitors, sustainability, accessibility; think about the ways that you are innovative in your field.</a:t>
            </a:r>
          </a:p>
          <a:p>
            <a:pPr marL="0" indent="0">
              <a:buFont typeface="Arial" panose="020B0604020202020204" pitchFamily="34" charset="0"/>
              <a:buNone/>
            </a:pPr>
            <a:endParaRPr lang="en-GB" b="0">
              <a:solidFill>
                <a:schemeClr val="tx1"/>
              </a:solidFill>
              <a:latin typeface="+mn-lt"/>
            </a:endParaRPr>
          </a:p>
          <a:p>
            <a:pPr marL="0" indent="0">
              <a:buFont typeface="Arial" panose="020B0604020202020204" pitchFamily="34" charset="0"/>
              <a:buNone/>
            </a:pPr>
            <a:r>
              <a:rPr lang="en-GB" b="0">
                <a:solidFill>
                  <a:schemeClr val="tx1"/>
                </a:solidFill>
                <a:latin typeface="+mn-lt"/>
              </a:rPr>
              <a:t>Review the bullet points under each question when answering, they include lots of different areas you might want to consider (and those that judges will be keen to see!)</a:t>
            </a:r>
          </a:p>
          <a:p>
            <a:pPr marL="0" indent="0">
              <a:buFont typeface="Arial" panose="020B0604020202020204" pitchFamily="34" charset="0"/>
              <a:buNone/>
            </a:pPr>
            <a:r>
              <a:rPr lang="en-GB" b="0">
                <a:solidFill>
                  <a:schemeClr val="tx1"/>
                </a:solidFill>
                <a:latin typeface="+mn-lt"/>
              </a:rPr>
              <a:t> </a:t>
            </a:r>
          </a:p>
          <a:p>
            <a:pPr marL="0" lvl="0" indent="0">
              <a:buFont typeface="Arial" panose="020B0604020202020204" pitchFamily="34" charset="0"/>
              <a:buNone/>
            </a:pPr>
            <a:r>
              <a:rPr lang="en-GB" sz="1200">
                <a:solidFill>
                  <a:schemeClr val="tx1"/>
                </a:solidFill>
                <a:latin typeface="+mn-lt"/>
              </a:rPr>
              <a:t>What do you do to ensure every element of your business is excellent? </a:t>
            </a:r>
          </a:p>
          <a:p>
            <a:pPr marL="0" lvl="0" indent="0">
              <a:buFont typeface="Arial" panose="020B0604020202020204" pitchFamily="34" charset="0"/>
              <a:buNone/>
            </a:pPr>
            <a:endParaRPr lang="en-GB" sz="1200">
              <a:solidFill>
                <a:schemeClr val="tx1"/>
              </a:solidFill>
              <a:latin typeface="+mn-lt"/>
            </a:endParaRPr>
          </a:p>
          <a:p>
            <a:pPr marL="0" lvl="0" indent="0">
              <a:buFont typeface="Arial" panose="020B0604020202020204" pitchFamily="34" charset="0"/>
              <a:buNone/>
            </a:pPr>
            <a:r>
              <a:rPr lang="en-GB" sz="1200">
                <a:solidFill>
                  <a:schemeClr val="tx1"/>
                </a:solidFill>
                <a:latin typeface="+mn-lt"/>
              </a:rPr>
              <a:t>We’ll have a look at a few of these areas in a bit more detail in the next few slides</a:t>
            </a:r>
          </a:p>
        </p:txBody>
      </p:sp>
      <p:sp>
        <p:nvSpPr>
          <p:cNvPr id="4" name="Slide Number Placeholder 3"/>
          <p:cNvSpPr>
            <a:spLocks noGrp="1"/>
          </p:cNvSpPr>
          <p:nvPr>
            <p:ph type="sldNum" sz="quarter" idx="5"/>
          </p:nvPr>
        </p:nvSpPr>
        <p:spPr/>
        <p:txBody>
          <a:bodyPr/>
          <a:lstStyle/>
          <a:p>
            <a:fld id="{8C39126F-7085-463A-90A1-101F872A91EF}" type="slidenum">
              <a:rPr lang="en-GB" smtClean="0"/>
              <a:t>22</a:t>
            </a:fld>
            <a:endParaRPr lang="en-GB"/>
          </a:p>
        </p:txBody>
      </p:sp>
    </p:spTree>
    <p:extLst>
      <p:ext uri="{BB962C8B-B14F-4D97-AF65-F5344CB8AC3E}">
        <p14:creationId xmlns:p14="http://schemas.microsoft.com/office/powerpoint/2010/main" val="3036000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solidFill>
                  <a:srgbClr val="FF0000"/>
                </a:solidFill>
              </a:rPr>
              <a:t>Note - you may wish to include your own image showing best practice here and add in your own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How do you delight every single customer that comes through your door?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How do you make them feel special and provide them with amazing memories to take away?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What added value do you offer your guests? This could be things like the warmth of welcome from you/your team, or the follow up you give.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How do you ensure that your staff are the best ambassadors for your business - is this through recruitment, induction, training, reward?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Why will guests shout about you to all their friends?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If there is a problem, is it dealt with swiftly and how is it acted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a:t>Who is responsible for ensuring that every aspect of a visit is perfect?</a:t>
            </a:r>
          </a:p>
        </p:txBody>
      </p:sp>
      <p:sp>
        <p:nvSpPr>
          <p:cNvPr id="4" name="Slide Number Placeholder 3"/>
          <p:cNvSpPr>
            <a:spLocks noGrp="1"/>
          </p:cNvSpPr>
          <p:nvPr>
            <p:ph type="sldNum" sz="quarter" idx="5"/>
          </p:nvPr>
        </p:nvSpPr>
        <p:spPr/>
        <p:txBody>
          <a:bodyPr/>
          <a:lstStyle/>
          <a:p>
            <a:fld id="{8C39126F-7085-463A-90A1-101F872A91EF}" type="slidenum">
              <a:rPr lang="en-GB" smtClean="0"/>
              <a:t>23</a:t>
            </a:fld>
            <a:endParaRPr lang="en-GB"/>
          </a:p>
        </p:txBody>
      </p:sp>
    </p:spTree>
    <p:extLst>
      <p:ext uri="{BB962C8B-B14F-4D97-AF65-F5344CB8AC3E}">
        <p14:creationId xmlns:p14="http://schemas.microsoft.com/office/powerpoint/2010/main" val="108672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latin typeface="+mn-lt"/>
                <a:ea typeface="+mn-ea"/>
                <a:cs typeface="+mn-cs"/>
              </a:rPr>
              <a:t>Some elements of marketing are ‘baseline’ that every business should be undertaking. You need to show things you are doing that are </a:t>
            </a:r>
            <a:r>
              <a:rPr lang="en-GB" sz="1200" i="0" u="sng" kern="1200">
                <a:solidFill>
                  <a:schemeClr val="tx1"/>
                </a:solidFill>
                <a:latin typeface="+mn-lt"/>
                <a:ea typeface="+mn-ea"/>
                <a:cs typeface="+mn-cs"/>
              </a:rPr>
              <a:t>out of the ordinary.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latin typeface="+mn-lt"/>
                <a:ea typeface="+mn-ea"/>
                <a:cs typeface="+mn-cs"/>
              </a:rPr>
              <a:t>It is important to show the full ‘journey’ of the marketing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How did you identify the need/opportunity (customer feedback perhaps?)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How did you use this to influence what you did?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How did you monitor the effectiveness of the activity and amend as/if needed? (e.g. change in comments on customer review 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How did you ensure the activity was integrated across all platforms, including social 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How did you increase reach and impact by working with other businesses and local organisations (including your LVEP/DMO?)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a:solidFill>
                  <a:schemeClr val="tx1"/>
                </a:solidFill>
                <a:latin typeface="+mn-lt"/>
                <a:ea typeface="+mn-ea"/>
                <a:cs typeface="+mn-cs"/>
              </a:rPr>
              <a:t>What was the impact of the activity on your business/bottom line (be as specific as possible)</a:t>
            </a:r>
            <a:endParaRPr lang="en-GB" b="1"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a:p>
        </p:txBody>
      </p:sp>
      <p:sp>
        <p:nvSpPr>
          <p:cNvPr id="4" name="Slide Number Placeholder 3"/>
          <p:cNvSpPr>
            <a:spLocks noGrp="1"/>
          </p:cNvSpPr>
          <p:nvPr>
            <p:ph type="sldNum" sz="quarter" idx="5"/>
          </p:nvPr>
        </p:nvSpPr>
        <p:spPr/>
        <p:txBody>
          <a:bodyPr/>
          <a:lstStyle/>
          <a:p>
            <a:fld id="{8C39126F-7085-463A-90A1-101F872A91EF}" type="slidenum">
              <a:rPr lang="en-GB" smtClean="0"/>
              <a:t>24</a:t>
            </a:fld>
            <a:endParaRPr lang="en-GB"/>
          </a:p>
        </p:txBody>
      </p:sp>
    </p:spTree>
    <p:extLst>
      <p:ext uri="{BB962C8B-B14F-4D97-AF65-F5344CB8AC3E}">
        <p14:creationId xmlns:p14="http://schemas.microsoft.com/office/powerpoint/2010/main" val="102292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 is so important to stress that this aspect is part of what judges are looking for in ALL categories, not just the Accessible &amp; Inclusive Tourism Award.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It also makes business sense, as nearly one in four </a:t>
            </a:r>
            <a:r>
              <a:rPr lang="en-GB" b="0" i="0">
                <a:solidFill>
                  <a:srgbClr val="333333"/>
                </a:solidFill>
                <a:effectLst/>
                <a:latin typeface="Arial" panose="020B0604020202020204" pitchFamily="34" charset="0"/>
              </a:rPr>
              <a:t>people in the UK have an impairment, which may affect where they choose to stay or visit. </a:t>
            </a:r>
          </a:p>
          <a:p>
            <a:endParaRPr lang="en-GB" b="0" i="0">
              <a:solidFill>
                <a:srgbClr val="333333"/>
              </a:solidFill>
              <a:effectLst/>
              <a:latin typeface="Arial" panose="020B0604020202020204" pitchFamily="34" charset="0"/>
            </a:endParaRPr>
          </a:p>
          <a:p>
            <a:r>
              <a:rPr lang="en-GB" b="0" i="0">
                <a:solidFill>
                  <a:srgbClr val="333333"/>
                </a:solidFill>
                <a:effectLst/>
                <a:latin typeface="Arial" panose="020B0604020202020204" pitchFamily="34" charset="0"/>
              </a:rPr>
              <a:t>Improving your accessibility benefits all customers and does not always require major or expensive changes – simply providing a free Accessibility Guide for your venue can help you be more inclusive for people with a wide range of visible and hidden impairments. </a:t>
            </a:r>
          </a:p>
          <a:p>
            <a:endParaRPr lang="en-GB" b="0" i="0">
              <a:solidFill>
                <a:srgbClr val="333333"/>
              </a:solidFill>
              <a:effectLst/>
              <a:latin typeface="Arial" panose="020B0604020202020204" pitchFamily="34" charset="0"/>
            </a:endParaRPr>
          </a:p>
          <a:p>
            <a:r>
              <a:rPr lang="en-GB"/>
              <a:t>Tourism businesses with improved accessibility appeal to a wider range of customers. It’s not just disabled customers who benefit; it’s families, older people and practically all of your customers in one way or another. People with health conditions and impairments tend to take longer holiday breaks than average and therefore tend to spend more money per trip.  They also want more information in advance, which is why your accessibility information should be easy to find on your website.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in other areas, the initiatives should be across the business and not in silo and your team need to be onboard and well informed - there is loads of free training and guidance available. VisitEngland has a dedicated</a:t>
            </a:r>
            <a:r>
              <a:rPr lang="en-GB" sz="1200" kern="1200" baseline="0">
                <a:solidFill>
                  <a:schemeClr val="tx1"/>
                </a:solidFill>
                <a:effectLst/>
                <a:latin typeface="+mn-lt"/>
                <a:ea typeface="+mn-ea"/>
                <a:cs typeface="+mn-cs"/>
              </a:rPr>
              <a:t> section on its Business Advice Hub </a:t>
            </a:r>
            <a:r>
              <a:rPr lang="en-GB" sz="1200" kern="1200">
                <a:solidFill>
                  <a:schemeClr val="tx1"/>
                </a:solidFill>
                <a:effectLst/>
                <a:latin typeface="+mn-lt"/>
                <a:ea typeface="+mn-ea"/>
                <a:cs typeface="+mn-cs"/>
              </a:rPr>
              <a:t>to help businesses be more accessible, including a comprehensive accessible and inclusive tourism toolkit for businesses, at www.visitengland.org/access.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Answers to questions are encouraged to include details of:</a:t>
            </a:r>
          </a:p>
          <a:p>
            <a:pPr lvl="0"/>
            <a:r>
              <a:rPr lang="en-GB" sz="1200" kern="1200">
                <a:solidFill>
                  <a:schemeClr val="tx1"/>
                </a:solidFill>
                <a:effectLst/>
                <a:latin typeface="+mn-lt"/>
                <a:ea typeface="+mn-ea"/>
                <a:cs typeface="+mn-cs"/>
              </a:rPr>
              <a:t>Facilities and welcome for people with a range of accessibility requirements</a:t>
            </a:r>
            <a:endParaRPr lang="en-GB" sz="11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For example, this may include information provision, adapted customer experiences, accessible facilities for people with a range of impairments and staff disability awareness training</a:t>
            </a:r>
            <a:endParaRPr lang="en-GB" sz="11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Some more detailed examples below:</a:t>
            </a:r>
          </a:p>
          <a:p>
            <a:endParaRPr lang="en-GB" sz="1200" kern="1200">
              <a:solidFill>
                <a:schemeClr val="tx1"/>
              </a:solidFill>
              <a:effectLst/>
              <a:latin typeface="+mn-lt"/>
              <a:ea typeface="+mn-ea"/>
              <a:cs typeface="+mn-cs"/>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 Information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Information and interpretation available in alternative formats e.g. large print, audio, subtitles, BSL, sensory story, possibly Braille.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Clear, easy to read and inclusive signage e.g. ‘accessible toilet’ rather than ‘disabled toilet’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800">
                <a:effectLst/>
                <a:latin typeface="Arial" panose="020B0604020202020204" pitchFamily="34" charset="0"/>
                <a:ea typeface="Calibri" panose="020F0502020204030204" pitchFamily="34" charset="0"/>
                <a:cs typeface="Times New Roman" panose="02020603050405020304" pitchFamily="18" charset="0"/>
              </a:rPr>
              <a:t>Printed information e.g. menus (including allergen labelling &amp; dietary options), leaflets and maps follow clear print guidelines and include key accessibility information and/or signpost to where accessibility information can be found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Accommodation: Information on the accessibility of places to eat and visit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(ii) Facilities and Services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800">
                <a:effectLst/>
                <a:latin typeface="Arial" panose="020B0604020202020204" pitchFamily="34" charset="0"/>
                <a:ea typeface="Calibri" panose="020F0502020204030204" pitchFamily="34" charset="0"/>
                <a:cs typeface="Times New Roman" panose="02020603050405020304" pitchFamily="18" charset="0"/>
              </a:rPr>
              <a:t>Are there specific facilities provided for customers with accessibility requirements e.g. designated parking spaces, sufficient seating (some with arms and backrest), accessible toilets, Changing Places facilities, permanent/portable ramps, lifts, hearing loops, sensory enhancements, quiet spaces, hand rails, equipment for loan etc.?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Are accessible facilities, e.g. accessible bedrooms and toilets, of same quality as other facilities (or better)?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800">
                <a:effectLst/>
                <a:latin typeface="Arial" panose="020B0604020202020204" pitchFamily="34" charset="0"/>
                <a:ea typeface="Calibri" panose="020F0502020204030204" pitchFamily="34" charset="0"/>
                <a:cs typeface="Times New Roman" panose="02020603050405020304" pitchFamily="18" charset="0"/>
              </a:rPr>
              <a:t>Attractions: are there dedicated sessions to engage disabled groups such as touch tours for visually impaired, relaxed sessions for people with autism, dementia friendly sessions?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800">
                <a:effectLst/>
                <a:latin typeface="Arial" panose="020B0604020202020204" pitchFamily="34" charset="0"/>
                <a:ea typeface="Calibri" panose="020F0502020204030204" pitchFamily="34" charset="0"/>
                <a:cs typeface="Times New Roman" panose="02020603050405020304" pitchFamily="18" charset="0"/>
              </a:rPr>
              <a:t>Have the needs of the widest range of people been considered? E.g. families with young children, older people, people with temporary physical impairments (for example, those on crutches), people with specific dietary requirements?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Is there good, even lighting and colour contrast on site e.g. wall and floor colours contrast well with one another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(iii) Staff Disability and Accessibility Awareness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Are staff confident in serving customers with accessibility requirements?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Are staff aware of, and familiar with, accessible facilities, services and equipment available?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Can all customers enjoy the same level of service and experiences?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(iv)	Inclusive recruitment and employment (where relevant)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Is there an accessibility champion in the business?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Does the business employ anyone with impairments or health conditions?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General: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800">
                <a:effectLst/>
                <a:latin typeface="Arial" panose="020B0604020202020204" pitchFamily="34" charset="0"/>
                <a:ea typeface="Calibri" panose="020F0502020204030204" pitchFamily="34" charset="0"/>
                <a:cs typeface="Times New Roman" panose="02020603050405020304" pitchFamily="18" charset="0"/>
              </a:rPr>
              <a:t>Are disabled people and/ or accessibility professionals engaged, visiting the business and giving insight, feedback and recommendations?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For more examples of best practice, visit the </a:t>
            </a:r>
            <a:r>
              <a:rPr lang="en-GB" sz="18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Accessible and Inclusive Tourism Toolkit for Businesses</a:t>
            </a:r>
            <a:r>
              <a:rPr lang="en-GB" sz="1800">
                <a:effectLst/>
                <a:latin typeface="Arial" panose="020B0604020202020204" pitchFamily="34" charset="0"/>
                <a:ea typeface="Calibri" panose="020F0502020204030204" pitchFamily="34" charset="0"/>
                <a:cs typeface="Times New Roman" panose="02020603050405020304" pitchFamily="18" charset="0"/>
              </a:rPr>
              <a:t>, particularly the </a:t>
            </a:r>
            <a:r>
              <a:rPr lang="en-GB" sz="18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Top 20 Tips checklists</a:t>
            </a:r>
            <a:r>
              <a:rPr lang="en-GB" sz="1800">
                <a:effectLst/>
                <a:latin typeface="Arial" panose="020B060402020202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39126F-7085-463A-90A1-101F872A91EF}" type="slidenum">
              <a:rPr lang="en-GB" smtClean="0"/>
              <a:t>25</a:t>
            </a:fld>
            <a:endParaRPr lang="en-GB"/>
          </a:p>
        </p:txBody>
      </p:sp>
    </p:spTree>
    <p:extLst>
      <p:ext uri="{BB962C8B-B14F-4D97-AF65-F5344CB8AC3E}">
        <p14:creationId xmlns:p14="http://schemas.microsoft.com/office/powerpoint/2010/main" val="316033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a:t>Adopting these principles isn’t just about being on trend or simply good PR – they are fundamental to achieving excellence.</a:t>
            </a:r>
          </a:p>
          <a:p>
            <a:endParaRPr lang="en-GB" i="0"/>
          </a:p>
          <a:p>
            <a:r>
              <a:rPr lang="en-GB" i="0"/>
              <a:t>Sustainability issues make sense to any business, reducing your costs, reducing your impact and delivering results, both today and for years to come.</a:t>
            </a:r>
          </a:p>
          <a:p>
            <a:endParaRPr lang="en-GB" i="0"/>
          </a:p>
          <a:p>
            <a:r>
              <a:rPr lang="en-GB" i="0"/>
              <a:t>This commitment needs to be embedded within the operation, built into what you do and how you do it, not just a ‘bolt-on’ to tick a box.</a:t>
            </a:r>
          </a:p>
          <a:p>
            <a:endParaRPr lang="en-GB" i="0"/>
          </a:p>
          <a:p>
            <a:r>
              <a:rPr lang="en-GB" i="0"/>
              <a:t>As with marketing, tell the full story: </a:t>
            </a:r>
          </a:p>
          <a:p>
            <a:pPr marL="171450" indent="-171450">
              <a:buFont typeface="Arial" panose="020B0604020202020204" pitchFamily="34" charset="0"/>
              <a:buChar char="•"/>
            </a:pPr>
            <a:r>
              <a:rPr lang="en-GB" i="0"/>
              <a:t>How did you identify an opportunity/need? </a:t>
            </a:r>
          </a:p>
          <a:p>
            <a:pPr marL="171450" indent="-171450">
              <a:buFont typeface="Arial" panose="020B0604020202020204" pitchFamily="34" charset="0"/>
              <a:buChar char="•"/>
            </a:pPr>
            <a:r>
              <a:rPr lang="en-GB" i="0"/>
              <a:t>How did you develop a solution? </a:t>
            </a:r>
          </a:p>
          <a:p>
            <a:pPr marL="171450" indent="-171450">
              <a:buFont typeface="Arial" panose="020B0604020202020204" pitchFamily="34" charset="0"/>
              <a:buChar char="•"/>
            </a:pPr>
            <a:r>
              <a:rPr lang="en-GB" i="0"/>
              <a:t>How did you implement the solution and measure the effectiveness? </a:t>
            </a:r>
          </a:p>
          <a:p>
            <a:pPr marL="171450" indent="-171450">
              <a:buFont typeface="Arial" panose="020B0604020202020204" pitchFamily="34" charset="0"/>
              <a:buChar char="•"/>
            </a:pPr>
            <a:r>
              <a:rPr lang="en-GB" i="0"/>
              <a:t>What was the impact on the business/bottom line?</a:t>
            </a:r>
          </a:p>
          <a:p>
            <a:endParaRPr lang="en-GB" i="0"/>
          </a:p>
          <a:p>
            <a:r>
              <a:rPr lang="en-GB" i="0"/>
              <a:t>As well as the more obvious aspects of ‘reduce, reuse, recycle’ you need to be working towards –</a:t>
            </a:r>
          </a:p>
          <a:p>
            <a:pPr marL="171450" lvl="0" indent="-171450">
              <a:buFont typeface="Arial" panose="020B0604020202020204" pitchFamily="34" charset="0"/>
              <a:buChar char="•"/>
            </a:pPr>
            <a:r>
              <a:rPr lang="en-GB" i="0"/>
              <a:t>Local sourcing, real partnerships with local suppliers</a:t>
            </a:r>
          </a:p>
          <a:p>
            <a:pPr marL="171450" lvl="0" indent="-171450">
              <a:buFont typeface="Arial" panose="020B0604020202020204" pitchFamily="34" charset="0"/>
              <a:buChar char="•"/>
            </a:pPr>
            <a:r>
              <a:rPr lang="en-GB" i="0"/>
              <a:t>Reduced carbon footprint</a:t>
            </a:r>
          </a:p>
          <a:p>
            <a:pPr marL="171450" lvl="0" indent="-171450">
              <a:buFont typeface="Arial" panose="020B0604020202020204" pitchFamily="34" charset="0"/>
              <a:buChar char="•"/>
            </a:pPr>
            <a:r>
              <a:rPr lang="en-GB" i="0"/>
              <a:t>Helping guests to adopt new practices after they have left</a:t>
            </a:r>
          </a:p>
          <a:p>
            <a:pPr marL="171450" lvl="0" indent="-171450">
              <a:buFont typeface="Arial" panose="020B0604020202020204" pitchFamily="34" charset="0"/>
              <a:buChar char="•"/>
            </a:pPr>
            <a:r>
              <a:rPr lang="en-GB" i="0"/>
              <a:t>Embedding your operation into the local community, benefitting from it and giving back to it.</a:t>
            </a:r>
          </a:p>
          <a:p>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Answers to questions are encouraged to include details of:</a:t>
            </a:r>
          </a:p>
          <a:p>
            <a:pPr lvl="0"/>
            <a:r>
              <a:rPr lang="en-GB" sz="1200" kern="1200">
                <a:solidFill>
                  <a:schemeClr val="tx1"/>
                </a:solidFill>
                <a:effectLst/>
                <a:latin typeface="+mn-lt"/>
                <a:ea typeface="+mn-ea"/>
                <a:cs typeface="+mn-cs"/>
              </a:rPr>
              <a:t>Managing and improving environmental, social and economic impacts</a:t>
            </a:r>
            <a:endParaRPr lang="en-GB" sz="11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For example, this may include a carbon reduction plan, energy and waste monitoring, green transport, community initiatives and responsible purchasing</a:t>
            </a:r>
            <a:endParaRPr lang="en-GB" sz="11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39126F-7085-463A-90A1-101F872A91EF}" type="slidenum">
              <a:rPr lang="en-GB" smtClean="0"/>
              <a:t>26</a:t>
            </a:fld>
            <a:endParaRPr lang="en-GB"/>
          </a:p>
        </p:txBody>
      </p:sp>
    </p:spTree>
    <p:extLst>
      <p:ext uri="{BB962C8B-B14F-4D97-AF65-F5344CB8AC3E}">
        <p14:creationId xmlns:p14="http://schemas.microsoft.com/office/powerpoint/2010/main" val="109517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judges (certainly at a national level) will be looking for what's new, particularly if</a:t>
            </a:r>
            <a:r>
              <a:rPr lang="en-GB" baseline="0"/>
              <a:t> you</a:t>
            </a:r>
            <a:r>
              <a:rPr lang="en-GB"/>
              <a:t> have had success in the awards in the past.</a:t>
            </a:r>
          </a:p>
          <a:p>
            <a:pPr>
              <a:spcAft>
                <a:spcPts val="0"/>
              </a:spcAft>
            </a:pPr>
            <a:r>
              <a:rPr lang="en-GB">
                <a:effectLst/>
                <a:ea typeface="Calibri" panose="020F0502020204030204" pitchFamily="34" charset="0"/>
                <a:cs typeface="Times New Roman" panose="02020603050405020304" pitchFamily="18" charset="0"/>
              </a:rPr>
              <a:t>Judges will be looking for examples of improvements from across the business. </a:t>
            </a:r>
          </a:p>
          <a:p>
            <a:pPr>
              <a:spcAft>
                <a:spcPts val="0"/>
              </a:spcAft>
            </a:pPr>
            <a:r>
              <a:rPr lang="en-GB">
                <a:effectLst/>
                <a:ea typeface="Calibri" panose="020F0502020204030204" pitchFamily="34" charset="0"/>
                <a:cs typeface="Times New Roman" panose="02020603050405020304" pitchFamily="18" charset="0"/>
              </a:rPr>
              <a:t>Only include examples of improvements undertaken in the last two years.</a:t>
            </a:r>
          </a:p>
          <a:p>
            <a:r>
              <a:rPr lang="en-GB"/>
              <a:t>  </a:t>
            </a:r>
          </a:p>
          <a:p>
            <a:r>
              <a:rPr lang="en-GB" b="0"/>
              <a:t>This question is for you to tell us about up to five ways in which you have developed your business and/or improved the customer experience over the last two years.</a:t>
            </a:r>
          </a:p>
          <a:p>
            <a:endParaRPr lang="en-GB" b="0" i="1"/>
          </a:p>
          <a:p>
            <a:r>
              <a:rPr lang="en-GB" sz="1200" kern="1200">
                <a:solidFill>
                  <a:schemeClr val="tx1"/>
                </a:solidFill>
                <a:effectLst/>
                <a:latin typeface="+mn-lt"/>
                <a:ea typeface="+mn-ea"/>
                <a:cs typeface="+mn-cs"/>
              </a:rPr>
              <a:t>One or more of the following example areas may be relevant to address in your answer (it is not mandatory to cover every area):</a:t>
            </a:r>
          </a:p>
          <a:p>
            <a:r>
              <a:rPr lang="en-GB" sz="1200" kern="1200">
                <a:solidFill>
                  <a:schemeClr val="tx1"/>
                </a:solidFill>
                <a:effectLst/>
                <a:latin typeface="+mn-lt"/>
                <a:ea typeface="+mn-ea"/>
                <a:cs typeface="+mn-cs"/>
              </a:rPr>
              <a:t>(Only include examples of improvements undertaken in the last two years.)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Promotional initiatives e.g. new website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Improving the skills of you and your team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Expansion, upgrade of facilities, enhancements to your services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Facilities and welcome for people with a range of accessibility requirements</a:t>
            </a:r>
          </a:p>
          <a:p>
            <a:pPr marL="742950" lvl="1" indent="-285750">
              <a:lnSpc>
                <a:spcPct val="107000"/>
              </a:lnSpc>
              <a:spcAft>
                <a:spcPts val="800"/>
              </a:spcAft>
              <a:buFont typeface="Courier New" panose="02070309020205020404" pitchFamily="49" charset="0"/>
              <a:buChar char="o"/>
            </a:pPr>
            <a:r>
              <a:rPr lang="en-GB" sz="1800">
                <a:effectLst/>
                <a:latin typeface="Calibri" panose="020F0502020204030204" pitchFamily="34" charset="0"/>
                <a:ea typeface="Calibri" panose="020F0502020204030204" pitchFamily="34" charset="0"/>
                <a:cs typeface="Times New Roman" panose="02020603050405020304" pitchFamily="18" charset="0"/>
              </a:rPr>
              <a:t>For example, this may include information provision, adapted customer experiences, accessible facilities for people with a range of impairments, employing disabled staff and staff disability awareness training</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Managing and improving environmental, social and economic impacts</a:t>
            </a:r>
          </a:p>
          <a:p>
            <a:pPr marL="742950" lvl="1" indent="-285750">
              <a:lnSpc>
                <a:spcPct val="107000"/>
              </a:lnSpc>
              <a:spcAft>
                <a:spcPts val="800"/>
              </a:spcAft>
              <a:buFont typeface="Courier New" panose="02070309020205020404" pitchFamily="49" charset="0"/>
              <a:buChar char="o"/>
            </a:pPr>
            <a:r>
              <a:rPr lang="en-GB" sz="1800">
                <a:effectLst/>
                <a:latin typeface="Calibri" panose="020F0502020204030204" pitchFamily="34" charset="0"/>
                <a:ea typeface="Calibri" panose="020F0502020204030204" pitchFamily="34" charset="0"/>
                <a:cs typeface="Times New Roman" panose="02020603050405020304" pitchFamily="18" charset="0"/>
              </a:rPr>
              <a:t>For example, this may include a carbon reduction plan, energy and waste monitoring, green transport, community initiatives and responsible purchasing</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Innovative </a:t>
            </a:r>
            <a:r>
              <a:rPr lang="en-GB" sz="1800">
                <a:effectLst/>
                <a:latin typeface="Calibri" panose="020F0502020204030204" pitchFamily="34" charset="0"/>
                <a:ea typeface="Calibri" panose="020F0502020204030204" pitchFamily="34" charset="0"/>
                <a:cs typeface="Times New Roman" panose="02020603050405020304" pitchFamily="18" charset="0"/>
              </a:rPr>
              <a:t>adaption, diversification and/ or resilience building</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Reasons for making the improvements e.g. driven by customer feedback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Approximate date of improvement</a:t>
            </a:r>
          </a:p>
          <a:p>
            <a:pPr marL="0" indent="0" algn="l" fontAlgn="base">
              <a:buFont typeface="Arial" panose="020B0604020202020204" pitchFamily="34" charset="0"/>
              <a:buNone/>
            </a:pPr>
            <a:endParaRPr lang="en-GB" b="0" i="0">
              <a:solidFill>
                <a:srgbClr val="333333"/>
              </a:solidFill>
              <a:effectLst/>
              <a:latin typeface="inherit"/>
            </a:endParaRPr>
          </a:p>
          <a:p>
            <a:pPr marL="0" indent="0" algn="l" fontAlgn="base">
              <a:buFont typeface="Arial" panose="020B0604020202020204" pitchFamily="34" charset="0"/>
              <a:buNone/>
            </a:pPr>
            <a:r>
              <a:rPr lang="en-GB" b="0" i="0">
                <a:solidFill>
                  <a:srgbClr val="333333"/>
                </a:solidFill>
                <a:effectLst/>
                <a:latin typeface="inherit"/>
              </a:rPr>
              <a:t>It is helpful to provide the reasons for making the improvements e.g. driven by customer feedback</a:t>
            </a:r>
            <a:r>
              <a:rPr lang="en-GB" b="0" i="0" baseline="0">
                <a:solidFill>
                  <a:srgbClr val="333333"/>
                </a:solidFill>
                <a:effectLst/>
                <a:latin typeface="inherit"/>
              </a:rPr>
              <a:t> and the a</a:t>
            </a:r>
            <a:r>
              <a:rPr lang="en-GB" b="0" i="0">
                <a:solidFill>
                  <a:srgbClr val="333333"/>
                </a:solidFill>
                <a:effectLst/>
                <a:latin typeface="inherit"/>
              </a:rPr>
              <a:t>pproximate date of improvement.</a:t>
            </a:r>
          </a:p>
          <a:p>
            <a:pPr algn="l" fontAlgn="base">
              <a:buFont typeface="Arial" panose="020B0604020202020204" pitchFamily="34" charset="0"/>
              <a:buChar char="•"/>
            </a:pPr>
            <a:endParaRPr lang="en-GB" b="0" i="0">
              <a:solidFill>
                <a:srgbClr val="333333"/>
              </a:solidFill>
              <a:effectLst/>
              <a:latin typeface="inherit"/>
            </a:endParaRPr>
          </a:p>
          <a:p>
            <a:pPr algn="l" fontAlgn="base">
              <a:buFont typeface="Arial" panose="020B0604020202020204" pitchFamily="34" charset="0"/>
              <a:buNone/>
            </a:pPr>
            <a:r>
              <a:rPr lang="en-GB" b="0" i="0">
                <a:solidFill>
                  <a:srgbClr val="333333"/>
                </a:solidFill>
                <a:effectLst/>
                <a:latin typeface="inherit"/>
              </a:rPr>
              <a:t>Again, show the full journey:</a:t>
            </a:r>
          </a:p>
          <a:p>
            <a:pPr marL="171450" lvl="0" indent="-171450" algn="l" fontAlgn="base">
              <a:buFont typeface="Arial" panose="020B0604020202020204" pitchFamily="34" charset="0"/>
              <a:buChar char="•"/>
            </a:pPr>
            <a:r>
              <a:rPr lang="en-GB" b="0" i="0">
                <a:solidFill>
                  <a:srgbClr val="333333"/>
                </a:solidFill>
                <a:effectLst/>
                <a:latin typeface="inherit"/>
              </a:rPr>
              <a:t>Why did you decide to do it?</a:t>
            </a:r>
          </a:p>
          <a:p>
            <a:pPr marL="171450" lvl="0" indent="-171450" algn="l" fontAlgn="base">
              <a:buFont typeface="Arial" panose="020B0604020202020204" pitchFamily="34" charset="0"/>
              <a:buChar char="•"/>
            </a:pPr>
            <a:r>
              <a:rPr lang="en-GB" b="0" i="0">
                <a:solidFill>
                  <a:srgbClr val="333333"/>
                </a:solidFill>
                <a:effectLst/>
                <a:latin typeface="inherit"/>
              </a:rPr>
              <a:t>How did you decide what to do?</a:t>
            </a:r>
          </a:p>
          <a:p>
            <a:pPr marL="171450" lvl="0" indent="-171450" algn="l" fontAlgn="base">
              <a:buFont typeface="Arial" panose="020B0604020202020204" pitchFamily="34" charset="0"/>
              <a:buChar char="•"/>
            </a:pPr>
            <a:r>
              <a:rPr lang="en-GB" b="0" i="0">
                <a:solidFill>
                  <a:srgbClr val="333333"/>
                </a:solidFill>
                <a:effectLst/>
                <a:latin typeface="inherit"/>
              </a:rPr>
              <a:t>How did you embed sustainability into the plans?</a:t>
            </a:r>
          </a:p>
          <a:p>
            <a:pPr marL="171450" lvl="0" indent="-171450" algn="l" fontAlgn="base">
              <a:buFont typeface="Arial" panose="020B0604020202020204" pitchFamily="34" charset="0"/>
              <a:buChar char="•"/>
            </a:pPr>
            <a:r>
              <a:rPr lang="en-GB" b="0" i="0">
                <a:solidFill>
                  <a:srgbClr val="333333"/>
                </a:solidFill>
                <a:effectLst/>
                <a:latin typeface="inherit"/>
              </a:rPr>
              <a:t>What targets did you set out to achieve?</a:t>
            </a:r>
          </a:p>
          <a:p>
            <a:pPr marL="171450" lvl="0" indent="-171450" algn="l" fontAlgn="base">
              <a:buFont typeface="Arial" panose="020B0604020202020204" pitchFamily="34" charset="0"/>
              <a:buChar char="•"/>
            </a:pPr>
            <a:r>
              <a:rPr lang="en-GB" b="0" i="0">
                <a:solidFill>
                  <a:srgbClr val="333333"/>
                </a:solidFill>
                <a:effectLst/>
                <a:latin typeface="inherit"/>
              </a:rPr>
              <a:t>How have you monitored outcomes and outputs?</a:t>
            </a:r>
          </a:p>
        </p:txBody>
      </p:sp>
      <p:sp>
        <p:nvSpPr>
          <p:cNvPr id="4" name="Slide Number Placeholder 3"/>
          <p:cNvSpPr>
            <a:spLocks noGrp="1"/>
          </p:cNvSpPr>
          <p:nvPr>
            <p:ph type="sldNum" sz="quarter" idx="5"/>
          </p:nvPr>
        </p:nvSpPr>
        <p:spPr/>
        <p:txBody>
          <a:bodyPr/>
          <a:lstStyle/>
          <a:p>
            <a:fld id="{8C39126F-7085-463A-90A1-101F872A91EF}" type="slidenum">
              <a:rPr lang="en-GB" smtClean="0"/>
              <a:t>27</a:t>
            </a:fld>
            <a:endParaRPr lang="en-GB"/>
          </a:p>
        </p:txBody>
      </p:sp>
    </p:spTree>
    <p:extLst>
      <p:ext uri="{BB962C8B-B14F-4D97-AF65-F5344CB8AC3E}">
        <p14:creationId xmlns:p14="http://schemas.microsoft.com/office/powerpoint/2010/main" val="2841432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a:solidFill>
                  <a:srgbClr val="333333"/>
                </a:solidFill>
                <a:effectLst/>
                <a:latin typeface="inherit"/>
              </a:rPr>
              <a:t>Tell us about three successes from the last year, providing figures where relevant. </a:t>
            </a:r>
            <a:endParaRPr lang="en-GB" b="0" i="0">
              <a:solidFill>
                <a:srgbClr val="333333"/>
              </a:solidFill>
              <a:effectLst/>
              <a:latin typeface="Helvetica" panose="020B0604020202020204" pitchFamily="34" charset="0"/>
            </a:endParaRPr>
          </a:p>
          <a:p>
            <a:pPr algn="l" fontAlgn="base"/>
            <a:endParaRPr lang="en-GB" b="0" i="0">
              <a:solidFill>
                <a:srgbClr val="333333"/>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Judges will be looking for detailed examples of successes from across the business. </a:t>
            </a:r>
          </a:p>
          <a:p>
            <a:pPr algn="l" fontAlgn="base"/>
            <a:endParaRPr lang="en-GB" b="0" i="0">
              <a:solidFill>
                <a:srgbClr val="333333"/>
              </a:solidFill>
              <a:effectLst/>
              <a:latin typeface="inherit"/>
            </a:endParaRPr>
          </a:p>
          <a:p>
            <a:r>
              <a:rPr lang="en-GB" sz="1200" kern="1200">
                <a:solidFill>
                  <a:schemeClr val="tx1"/>
                </a:solidFill>
                <a:effectLst/>
                <a:latin typeface="+mn-lt"/>
                <a:ea typeface="+mn-ea"/>
                <a:cs typeface="+mn-cs"/>
              </a:rPr>
              <a:t>One or more of the following example areas may be relevant to address in your answer (it is not mandatory to cover every area):</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Whether you are able to attribute success directly to any of the improvements that you’ve made (mentioned in Question 2)</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Percentage increase in occupancy levels/visitor numbers, sales, customer satisfaction and wastage reduction</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Percentage increase in online bookings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Increase in repeat business</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Business generated from marketing activity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Growth of social media following and engagement</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significance of the level of impact on your business</a:t>
            </a:r>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28</a:t>
            </a:fld>
            <a:endParaRPr lang="en-GB"/>
          </a:p>
        </p:txBody>
      </p:sp>
    </p:spTree>
    <p:extLst>
      <p:ext uri="{BB962C8B-B14F-4D97-AF65-F5344CB8AC3E}">
        <p14:creationId xmlns:p14="http://schemas.microsoft.com/office/powerpoint/2010/main" val="3543624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may be excellent now, but judges are also looking for how the business will continue to evolve</a:t>
            </a:r>
            <a:r>
              <a:rPr lang="en-GB" baseline="0"/>
              <a:t> – a truly outstanding business never stands still.</a:t>
            </a:r>
            <a:endParaRPr lang="en-GB"/>
          </a:p>
          <a:p>
            <a:endParaRPr lang="en-GB"/>
          </a:p>
          <a:p>
            <a:pPr algn="l" fontAlgn="base"/>
            <a:r>
              <a:rPr lang="en-GB" b="0" i="0">
                <a:solidFill>
                  <a:srgbClr val="333333"/>
                </a:solidFill>
                <a:effectLst/>
                <a:latin typeface="inherit"/>
              </a:rPr>
              <a:t>Tell us about three ways you will develop and promote your business over the next year and the reasons why. </a:t>
            </a:r>
            <a:endParaRPr lang="en-GB" b="0" i="0">
              <a:solidFill>
                <a:srgbClr val="333333"/>
              </a:solidFill>
              <a:effectLst/>
              <a:latin typeface="Helvetica"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Judges will be looking for detailed examples of future plans from across the business, with a clear rationale. </a:t>
            </a:r>
          </a:p>
          <a:p>
            <a:pPr algn="l" fontAlgn="base"/>
            <a:endParaRPr lang="en-GB" b="0" i="0">
              <a:solidFill>
                <a:srgbClr val="333333"/>
              </a:solidFill>
              <a:effectLst/>
              <a:latin typeface="inherit"/>
            </a:endParaRPr>
          </a:p>
          <a:p>
            <a:r>
              <a:rPr lang="en-GB" sz="1200" kern="1200">
                <a:solidFill>
                  <a:schemeClr val="tx1"/>
                </a:solidFill>
                <a:effectLst/>
                <a:latin typeface="+mn-lt"/>
                <a:ea typeface="+mn-ea"/>
                <a:cs typeface="+mn-cs"/>
              </a:rPr>
              <a:t>One or more of the following example areas may be relevant to address in your answer (it is not mandatory to cover every area):</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Continued adaption, diversification and resilience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Facilities and welcome for people with a range of accessibility requirements</a:t>
            </a:r>
            <a:endParaRPr lang="en-GB" sz="110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a:solidFill>
                  <a:schemeClr val="tx1"/>
                </a:solidFill>
                <a:effectLst/>
                <a:latin typeface="+mn-lt"/>
                <a:ea typeface="+mn-ea"/>
                <a:cs typeface="+mn-cs"/>
              </a:rPr>
              <a:t>For example, this may include information provision, adapted customer experiences, accessible facilities for people with a range of impairments and staff disability awareness training</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Managing and improving environmental, social and economic impacts</a:t>
            </a:r>
            <a:endParaRPr lang="en-GB" sz="1100" kern="120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a:solidFill>
                  <a:schemeClr val="tx1"/>
                </a:solidFill>
                <a:effectLst/>
                <a:latin typeface="+mn-lt"/>
                <a:ea typeface="+mn-ea"/>
                <a:cs typeface="+mn-cs"/>
              </a:rPr>
              <a:t>For example, this may include a carbon reduction plan, energy and waste monitoring, green transport, community initiatives and responsible purchasing</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Expansion, upgrade of facilities, enhancements to your services</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Improving the skills of you and your team  </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Marketing and PR, including partnerships with other businesses</a:t>
            </a:r>
            <a:endParaRPr lang="en-GB" sz="11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Operational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Use of digital technologies, such as automated services, robotics and artificial intelligence (AI)</a:t>
            </a:r>
            <a:endParaRPr lang="en-GB" sz="1100" kern="1200">
              <a:solidFill>
                <a:schemeClr val="tx1"/>
              </a:solidFill>
              <a:effectLst/>
              <a:latin typeface="+mn-lt"/>
              <a:ea typeface="+mn-ea"/>
              <a:cs typeface="+mn-cs"/>
            </a:endParaRPr>
          </a:p>
          <a:p>
            <a:pPr algn="l" fontAlgn="base">
              <a:buFont typeface="Arial" panose="020B0604020202020204" pitchFamily="34" charset="0"/>
              <a:buChar char="•"/>
            </a:pPr>
            <a:endParaRPr lang="en-GB" b="0" i="0">
              <a:solidFill>
                <a:srgbClr val="333333"/>
              </a:solidFill>
              <a:effectLst/>
              <a:latin typeface="inherit"/>
            </a:endParaRPr>
          </a:p>
          <a:p>
            <a:pPr algn="l" fontAlgn="base">
              <a:buFont typeface="Arial" panose="020B0604020202020204" pitchFamily="34" charset="0"/>
              <a:buNone/>
            </a:pPr>
            <a:r>
              <a:rPr lang="en-GB" b="0" i="0">
                <a:solidFill>
                  <a:srgbClr val="333333"/>
                </a:solidFill>
                <a:effectLst/>
                <a:latin typeface="inherit"/>
              </a:rPr>
              <a:t>It is helpful to provide evidence of how you have identified the need/opportunity and the impact you are looking for it to have.</a:t>
            </a:r>
          </a:p>
        </p:txBody>
      </p:sp>
      <p:sp>
        <p:nvSpPr>
          <p:cNvPr id="4" name="Slide Number Placeholder 3"/>
          <p:cNvSpPr>
            <a:spLocks noGrp="1"/>
          </p:cNvSpPr>
          <p:nvPr>
            <p:ph type="sldNum" sz="quarter" idx="5"/>
          </p:nvPr>
        </p:nvSpPr>
        <p:spPr/>
        <p:txBody>
          <a:bodyPr/>
          <a:lstStyle/>
          <a:p>
            <a:fld id="{8C39126F-7085-463A-90A1-101F872A91EF}" type="slidenum">
              <a:rPr lang="en-GB" smtClean="0"/>
              <a:t>29</a:t>
            </a:fld>
            <a:endParaRPr lang="en-GB"/>
          </a:p>
        </p:txBody>
      </p:sp>
    </p:spTree>
    <p:extLst>
      <p:ext uri="{BB962C8B-B14F-4D97-AF65-F5344CB8AC3E}">
        <p14:creationId xmlns:p14="http://schemas.microsoft.com/office/powerpoint/2010/main" val="2624646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 of the radio panel show  ‘just a minute’ – avoid:</a:t>
            </a:r>
          </a:p>
          <a:p>
            <a:pPr marL="171450" indent="-171450">
              <a:buFont typeface="Arial" panose="020B0604020202020204" pitchFamily="34" charset="0"/>
              <a:buChar char="•"/>
            </a:pPr>
            <a:r>
              <a:rPr lang="en-GB"/>
              <a:t>Hesitation (be specific and confident) </a:t>
            </a:r>
          </a:p>
          <a:p>
            <a:pPr marL="171450" indent="-171450">
              <a:buFont typeface="Arial" panose="020B0604020202020204" pitchFamily="34" charset="0"/>
              <a:buChar char="•"/>
            </a:pPr>
            <a:r>
              <a:rPr lang="en-GB"/>
              <a:t>Repetition (don’t duplicate) </a:t>
            </a:r>
          </a:p>
          <a:p>
            <a:pPr marL="171450" indent="-171450">
              <a:buFont typeface="Arial" panose="020B0604020202020204" pitchFamily="34" charset="0"/>
              <a:buChar char="•"/>
            </a:pPr>
            <a:r>
              <a:rPr lang="en-GB"/>
              <a:t>Deviation (answer the question).</a:t>
            </a:r>
          </a:p>
          <a:p>
            <a:endParaRPr lang="en-GB"/>
          </a:p>
          <a:p>
            <a:r>
              <a:rPr lang="en-GB"/>
              <a:t>The questions are specific. Once you have drafted your answer, read the question again and challenge yourself to tighten your response.</a:t>
            </a:r>
          </a:p>
          <a:p>
            <a:endParaRPr lang="en-GB"/>
          </a:p>
          <a:p>
            <a:r>
              <a:rPr lang="en-GB"/>
              <a:t>If you can convey what you need to say in less words than allowed, do not feel the need to pad out your answer, but do make the best use of the word count that’s available to you to show how great you are.</a:t>
            </a:r>
          </a:p>
          <a:p>
            <a:endParaRPr lang="en-GB"/>
          </a:p>
          <a:p>
            <a:r>
              <a:rPr lang="en-GB"/>
              <a:t>A common mistake is to provide the answer you want to give, rather than answer the question that has been asked.</a:t>
            </a:r>
          </a:p>
          <a:p>
            <a:endParaRPr lang="en-GB"/>
          </a:p>
          <a:p>
            <a:r>
              <a:rPr lang="en-GB"/>
              <a:t>Be specific, use data and evidenced facts to support your answer.</a:t>
            </a:r>
          </a:p>
          <a:p>
            <a:endParaRPr lang="en-GB"/>
          </a:p>
          <a:p>
            <a:r>
              <a:rPr lang="en-GB"/>
              <a:t>You can enter multiple categories if they are relevant to your business but do ensure your answers are specific to each category you’re entering, don’t simply copy/paste each time.</a:t>
            </a:r>
          </a:p>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30</a:t>
            </a:fld>
            <a:endParaRPr lang="en-GB"/>
          </a:p>
        </p:txBody>
      </p:sp>
    </p:spTree>
    <p:extLst>
      <p:ext uri="{BB962C8B-B14F-4D97-AF65-F5344CB8AC3E}">
        <p14:creationId xmlns:p14="http://schemas.microsoft.com/office/powerpoint/2010/main" val="155214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3</a:t>
            </a:fld>
            <a:endParaRPr lang="en-GB"/>
          </a:p>
        </p:txBody>
      </p:sp>
    </p:spTree>
    <p:extLst>
      <p:ext uri="{BB962C8B-B14F-4D97-AF65-F5344CB8AC3E}">
        <p14:creationId xmlns:p14="http://schemas.microsoft.com/office/powerpoint/2010/main" val="1666472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a:solidFill>
                  <a:srgbClr val="FF0000"/>
                </a:solidFill>
              </a:rPr>
              <a:t>Make your responses category specific – don’t just copy and paste your answers from another category.</a:t>
            </a:r>
          </a:p>
          <a:p>
            <a:endParaRPr lang="en-GB" i="1">
              <a:solidFill>
                <a:srgbClr val="FF0000"/>
              </a:solidFill>
            </a:endParaRPr>
          </a:p>
          <a:p>
            <a:r>
              <a:rPr lang="en-GB" i="1">
                <a:solidFill>
                  <a:schemeClr val="accent1"/>
                </a:solidFill>
              </a:rPr>
              <a:t>Key areas to consider for your application:</a:t>
            </a:r>
          </a:p>
          <a:p>
            <a:pPr marL="171450" indent="-171450">
              <a:buFont typeface="Arial" panose="020B0604020202020204" pitchFamily="34" charset="0"/>
              <a:buChar char="•"/>
            </a:pPr>
            <a:r>
              <a:rPr lang="en-GB" i="1">
                <a:solidFill>
                  <a:schemeClr val="accent1"/>
                </a:solidFill>
              </a:rPr>
              <a:t>Show your passion for your business</a:t>
            </a:r>
          </a:p>
          <a:p>
            <a:pPr marL="171450" indent="-171450">
              <a:buFont typeface="Arial" panose="020B0604020202020204" pitchFamily="34" charset="0"/>
              <a:buChar char="•"/>
            </a:pPr>
            <a:r>
              <a:rPr lang="en-GB" i="1">
                <a:solidFill>
                  <a:schemeClr val="accent1"/>
                </a:solidFill>
              </a:rPr>
              <a:t>Allow time to prepare and submit early if possible, don’t leave it to the last minute – something unforeseen will always happen!</a:t>
            </a:r>
          </a:p>
          <a:p>
            <a:pPr marL="171450" indent="-171450">
              <a:buFont typeface="Arial" panose="020B0604020202020204" pitchFamily="34" charset="0"/>
              <a:buChar char="•"/>
            </a:pPr>
            <a:r>
              <a:rPr lang="en-GB" i="1">
                <a:solidFill>
                  <a:schemeClr val="accent1"/>
                </a:solidFill>
              </a:rPr>
              <a:t>Remember the judges don’t know your business and can only judge based on the evidence and detail included within your entry.</a:t>
            </a:r>
          </a:p>
          <a:p>
            <a:pPr marL="171450" indent="-171450">
              <a:buFont typeface="Arial" panose="020B0604020202020204" pitchFamily="34" charset="0"/>
              <a:buChar char="•"/>
            </a:pPr>
            <a:r>
              <a:rPr lang="en-GB" i="1">
                <a:solidFill>
                  <a:schemeClr val="accent1"/>
                </a:solidFill>
              </a:rPr>
              <a:t>Consider asking a colleague, employee or friend to review your entry before submitting it; they may well think of qualities &amp; improvements you’ve forgotten</a:t>
            </a:r>
          </a:p>
          <a:p>
            <a:pPr marL="171450" indent="-171450">
              <a:buFont typeface="Arial" panose="020B0604020202020204" pitchFamily="34" charset="0"/>
              <a:buChar char="•"/>
            </a:pPr>
            <a:r>
              <a:rPr lang="en-GB" i="1">
                <a:solidFill>
                  <a:schemeClr val="accent1"/>
                </a:solidFill>
              </a:rPr>
              <a:t>Make sure your photos are inspiring and your business’ best advert</a:t>
            </a:r>
          </a:p>
          <a:p>
            <a:endParaRPr lang="en-GB" i="1"/>
          </a:p>
          <a:p>
            <a:endParaRPr lang="en-GB" i="1"/>
          </a:p>
          <a:p>
            <a:endParaRPr lang="en-GB" i="1"/>
          </a:p>
        </p:txBody>
      </p:sp>
      <p:sp>
        <p:nvSpPr>
          <p:cNvPr id="4" name="Slide Number Placeholder 3"/>
          <p:cNvSpPr>
            <a:spLocks noGrp="1"/>
          </p:cNvSpPr>
          <p:nvPr>
            <p:ph type="sldNum" sz="quarter" idx="5"/>
          </p:nvPr>
        </p:nvSpPr>
        <p:spPr/>
        <p:txBody>
          <a:bodyPr/>
          <a:lstStyle/>
          <a:p>
            <a:fld id="{8C39126F-7085-463A-90A1-101F872A91EF}" type="slidenum">
              <a:rPr lang="en-GB" smtClean="0"/>
              <a:t>31</a:t>
            </a:fld>
            <a:endParaRPr lang="en-GB"/>
          </a:p>
        </p:txBody>
      </p:sp>
    </p:spTree>
    <p:extLst>
      <p:ext uri="{BB962C8B-B14F-4D97-AF65-F5344CB8AC3E}">
        <p14:creationId xmlns:p14="http://schemas.microsoft.com/office/powerpoint/2010/main" val="12592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32</a:t>
            </a:fld>
            <a:endParaRPr lang="en-GB"/>
          </a:p>
        </p:txBody>
      </p:sp>
    </p:spTree>
    <p:extLst>
      <p:ext uri="{BB962C8B-B14F-4D97-AF65-F5344CB8AC3E}">
        <p14:creationId xmlns:p14="http://schemas.microsoft.com/office/powerpoint/2010/main" val="161749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solidFill>
                  <a:srgbClr val="FF0000"/>
                </a:solidFill>
                <a:highlight>
                  <a:srgbClr val="FFFF00"/>
                </a:highlight>
                <a:latin typeface="+mn-lt"/>
              </a:rPr>
              <a:t>Note - insert your own timetable here.</a:t>
            </a:r>
          </a:p>
          <a:p>
            <a:endParaRPr lang="en-US" sz="1200" i="1">
              <a:solidFill>
                <a:srgbClr val="FF0000"/>
              </a:solidFill>
              <a:latin typeface="+mn-lt"/>
            </a:endParaRPr>
          </a:p>
          <a:p>
            <a:pPr marL="0" marR="0" indent="0" algn="l" rtl="0" eaLnBrk="1" fontAlgn="base" latinLnBrk="0" hangingPunct="1">
              <a:spcBef>
                <a:spcPts val="0"/>
              </a:spcBef>
              <a:spcAft>
                <a:spcPts val="0"/>
              </a:spcAft>
            </a:pPr>
            <a:r>
              <a:rPr lang="en-GB" sz="1200" b="0" i="1" u="none" strike="noStrike" kern="1200" baseline="0">
                <a:ln>
                  <a:noFill/>
                </a:ln>
                <a:solidFill>
                  <a:srgbClr val="FF0000"/>
                </a:solidFill>
                <a:effectLst/>
                <a:latin typeface="+mn-lt"/>
                <a:cs typeface="Arial" panose="020B0604020202020204" pitchFamily="34" charset="0"/>
              </a:rPr>
              <a:t>Awards open  </a:t>
            </a:r>
            <a:endParaRPr lang="en-GB" sz="1200" b="0" i="1" u="none" strike="noStrike">
              <a:solidFill>
                <a:srgbClr val="FF0000"/>
              </a:solidFill>
              <a:effectLst/>
              <a:latin typeface="+mn-lt"/>
            </a:endParaRPr>
          </a:p>
          <a:p>
            <a:pPr marL="0" marR="0" indent="0" algn="l" rtl="0" eaLnBrk="1" fontAlgn="base" latinLnBrk="0" hangingPunct="1">
              <a:spcBef>
                <a:spcPts val="0"/>
              </a:spcBef>
              <a:spcAft>
                <a:spcPts val="0"/>
              </a:spcAft>
            </a:pPr>
            <a:r>
              <a:rPr lang="en-GB" sz="1200" b="0" i="1" u="none" strike="noStrike" kern="1200" baseline="0">
                <a:ln>
                  <a:noFill/>
                </a:ln>
                <a:solidFill>
                  <a:srgbClr val="FF0000"/>
                </a:solidFill>
                <a:effectLst/>
                <a:latin typeface="+mn-lt"/>
                <a:cs typeface="Arial" panose="020B0604020202020204" pitchFamily="34" charset="0"/>
              </a:rPr>
              <a:t>Awards deadline</a:t>
            </a:r>
            <a:endParaRPr lang="en-GB" sz="1200" b="0" i="1" u="none" strike="noStrike">
              <a:solidFill>
                <a:srgbClr val="FF0000"/>
              </a:solidFill>
              <a:effectLst/>
              <a:latin typeface="+mn-lt"/>
            </a:endParaRPr>
          </a:p>
          <a:p>
            <a:pPr marL="0" marR="0" indent="0" algn="l" rtl="0" eaLnBrk="1" fontAlgn="base" latinLnBrk="0" hangingPunct="1">
              <a:spcBef>
                <a:spcPts val="0"/>
              </a:spcBef>
              <a:spcAft>
                <a:spcPts val="0"/>
              </a:spcAft>
            </a:pPr>
            <a:r>
              <a:rPr lang="en-GB" sz="1200" b="0" i="1" u="none" strike="noStrike" kern="1200" baseline="0">
                <a:ln>
                  <a:noFill/>
                </a:ln>
                <a:solidFill>
                  <a:srgbClr val="FF0000"/>
                </a:solidFill>
                <a:effectLst/>
                <a:latin typeface="+mn-lt"/>
                <a:cs typeface="Arial" panose="020B0604020202020204" pitchFamily="34" charset="0"/>
              </a:rPr>
              <a:t>Announcement of finalists (but not what they’ve won)</a:t>
            </a:r>
            <a:endParaRPr lang="en-GB" sz="1200" b="0" i="1" u="none" strike="noStrike">
              <a:solidFill>
                <a:srgbClr val="FF0000"/>
              </a:solidFill>
              <a:effectLst/>
              <a:latin typeface="+mn-lt"/>
            </a:endParaRPr>
          </a:p>
          <a:p>
            <a:pPr marL="0" marR="0" indent="0" algn="l" rtl="0" eaLnBrk="1" fontAlgn="base" latinLnBrk="0" hangingPunct="1">
              <a:spcBef>
                <a:spcPts val="0"/>
              </a:spcBef>
              <a:spcAft>
                <a:spcPts val="0"/>
              </a:spcAft>
            </a:pPr>
            <a:r>
              <a:rPr lang="en-GB" sz="1200" b="0" i="1" u="none" strike="noStrike" kern="1200" baseline="0">
                <a:ln>
                  <a:noFill/>
                </a:ln>
                <a:solidFill>
                  <a:srgbClr val="FF0000"/>
                </a:solidFill>
                <a:effectLst/>
                <a:latin typeface="+mn-lt"/>
                <a:cs typeface="Arial" panose="020B0604020202020204" pitchFamily="34" charset="0"/>
              </a:rPr>
              <a:t>Awards ceremony and PR announcement of winners</a:t>
            </a:r>
            <a:endParaRPr lang="en-GB" sz="1200" b="0" i="1" u="none" strike="noStrike">
              <a:solidFill>
                <a:srgbClr val="FF0000"/>
              </a:solidFill>
              <a:effectLst/>
              <a:latin typeface="+mn-lt"/>
            </a:endParaRPr>
          </a:p>
          <a:p>
            <a:pPr marL="0" marR="0" indent="0" algn="l" rtl="0" eaLnBrk="1" fontAlgn="base" latinLnBrk="0" hangingPunct="1">
              <a:spcBef>
                <a:spcPts val="0"/>
              </a:spcBef>
              <a:spcAft>
                <a:spcPts val="0"/>
              </a:spcAft>
            </a:pPr>
            <a:r>
              <a:rPr lang="en-GB" sz="1200" b="0" i="1" u="none" strike="noStrike" kern="1200" baseline="0">
                <a:ln>
                  <a:noFill/>
                </a:ln>
                <a:solidFill>
                  <a:srgbClr val="FF0000"/>
                </a:solidFill>
                <a:effectLst/>
                <a:latin typeface="+mn-lt"/>
                <a:cs typeface="Arial" panose="020B0604020202020204" pitchFamily="34" charset="0"/>
              </a:rPr>
              <a:t>National winners announced at Vi</a:t>
            </a:r>
            <a:r>
              <a:rPr lang="en-US" sz="1200" b="0" i="1" u="none" strike="noStrike" kern="1200" baseline="0">
                <a:ln>
                  <a:noFill/>
                </a:ln>
                <a:solidFill>
                  <a:srgbClr val="FF0000"/>
                </a:solidFill>
                <a:effectLst/>
                <a:latin typeface="+mn-lt"/>
                <a:cs typeface="Arial" panose="020B0604020202020204" pitchFamily="34" charset="0"/>
              </a:rPr>
              <a:t>sit</a:t>
            </a:r>
            <a:r>
              <a:rPr lang="en-GB" sz="1200" b="0" i="1" u="none" strike="noStrike" kern="1200" baseline="0">
                <a:ln>
                  <a:noFill/>
                </a:ln>
                <a:solidFill>
                  <a:srgbClr val="FF0000"/>
                </a:solidFill>
                <a:effectLst/>
                <a:latin typeface="+mn-lt"/>
                <a:cs typeface="Arial" panose="020B0604020202020204" pitchFamily="34" charset="0"/>
              </a:rPr>
              <a:t>England Awards for Excellence event.</a:t>
            </a:r>
            <a:endParaRPr lang="en-GB" sz="1200" b="0" i="1" u="none" strike="noStrike">
              <a:solidFill>
                <a:srgbClr val="FF0000"/>
              </a:solidFill>
              <a:effectLst/>
              <a:latin typeface="+mn-lt"/>
            </a:endParaRPr>
          </a:p>
        </p:txBody>
      </p:sp>
      <p:sp>
        <p:nvSpPr>
          <p:cNvPr id="4" name="Slide Number Placeholder 3"/>
          <p:cNvSpPr>
            <a:spLocks noGrp="1"/>
          </p:cNvSpPr>
          <p:nvPr>
            <p:ph type="sldNum" sz="quarter" idx="10"/>
          </p:nvPr>
        </p:nvSpPr>
        <p:spPr/>
        <p:txBody>
          <a:bodyPr/>
          <a:lstStyle/>
          <a:p>
            <a:fld id="{8C39126F-7085-463A-90A1-101F872A91EF}" type="slidenum">
              <a:rPr lang="en-GB" smtClean="0"/>
              <a:t>33</a:t>
            </a:fld>
            <a:endParaRPr lang="en-GB"/>
          </a:p>
        </p:txBody>
      </p:sp>
    </p:spTree>
    <p:extLst>
      <p:ext uri="{BB962C8B-B14F-4D97-AF65-F5344CB8AC3E}">
        <p14:creationId xmlns:p14="http://schemas.microsoft.com/office/powerpoint/2010/main" val="2663810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34</a:t>
            </a:fld>
            <a:endParaRPr lang="en-GB"/>
          </a:p>
        </p:txBody>
      </p:sp>
    </p:spTree>
    <p:extLst>
      <p:ext uri="{BB962C8B-B14F-4D97-AF65-F5344CB8AC3E}">
        <p14:creationId xmlns:p14="http://schemas.microsoft.com/office/powerpoint/2010/main" val="2420831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39126F-7085-463A-90A1-101F872A91EF}" type="slidenum">
              <a:rPr lang="en-GB" smtClean="0"/>
              <a:t>35</a:t>
            </a:fld>
            <a:endParaRPr lang="en-GB"/>
          </a:p>
        </p:txBody>
      </p:sp>
    </p:spTree>
    <p:extLst>
      <p:ext uri="{BB962C8B-B14F-4D97-AF65-F5344CB8AC3E}">
        <p14:creationId xmlns:p14="http://schemas.microsoft.com/office/powerpoint/2010/main" val="1609254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will be a much better business and far more attractive to visitors, guests and future employees having undertaken the process of entering the awards, regardless of whether you win a category this year. Embrace the process as a business growth/development opportunity and use it to move closer to achieving excellence.</a:t>
            </a:r>
          </a:p>
          <a:p>
            <a:endParaRPr lang="en-GB"/>
          </a:p>
          <a:p>
            <a:r>
              <a:rPr lang="en-GB"/>
              <a:t>The benefits will be many </a:t>
            </a:r>
          </a:p>
        </p:txBody>
      </p:sp>
      <p:sp>
        <p:nvSpPr>
          <p:cNvPr id="4" name="Slide Number Placeholder 3"/>
          <p:cNvSpPr>
            <a:spLocks noGrp="1"/>
          </p:cNvSpPr>
          <p:nvPr>
            <p:ph type="sldNum" sz="quarter" idx="5"/>
          </p:nvPr>
        </p:nvSpPr>
        <p:spPr/>
        <p:txBody>
          <a:bodyPr/>
          <a:lstStyle/>
          <a:p>
            <a:fld id="{8C39126F-7085-463A-90A1-101F872A91EF}" type="slidenum">
              <a:rPr lang="en-GB" smtClean="0"/>
              <a:t>36</a:t>
            </a:fld>
            <a:endParaRPr lang="en-GB"/>
          </a:p>
        </p:txBody>
      </p:sp>
    </p:spTree>
    <p:extLst>
      <p:ext uri="{BB962C8B-B14F-4D97-AF65-F5344CB8AC3E}">
        <p14:creationId xmlns:p14="http://schemas.microsoft.com/office/powerpoint/2010/main" val="390947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a:solidFill>
                  <a:schemeClr val="tx1"/>
                </a:solidFill>
                <a:latin typeface="+mn-lt"/>
                <a:ea typeface="+mn-ea"/>
                <a:cs typeface="+mn-cs"/>
              </a:rPr>
              <a:t>Everyone likes to win – but whether or not you achieve an award on the ‘night’, your business will be better as a result of taking part.</a:t>
            </a:r>
          </a:p>
          <a:p>
            <a:pPr marL="0" algn="l" defTabSz="914400" rtl="0" eaLnBrk="1" latinLnBrk="0" hangingPunct="1"/>
            <a:endParaRPr lang="en-GB" sz="1200" kern="1200">
              <a:solidFill>
                <a:schemeClr val="tx1"/>
              </a:solidFill>
              <a:latin typeface="+mn-lt"/>
              <a:ea typeface="+mn-ea"/>
              <a:cs typeface="+mn-cs"/>
            </a:endParaRPr>
          </a:p>
          <a:p>
            <a:pPr marL="0" algn="l" defTabSz="914400" rtl="0" eaLnBrk="1" latinLnBrk="0" hangingPunct="1"/>
            <a:r>
              <a:rPr lang="en-GB" sz="1200" kern="1200">
                <a:solidFill>
                  <a:schemeClr val="tx1"/>
                </a:solidFill>
                <a:latin typeface="+mn-lt"/>
                <a:ea typeface="+mn-ea"/>
                <a:cs typeface="+mn-cs"/>
              </a:rPr>
              <a:t>By applying, you will be turning a spotlight on your operation and shown how to look at it from the customer perspective and by comparing yourself with your competitors, you will challenge yourself to be better.</a:t>
            </a:r>
          </a:p>
          <a:p>
            <a:pPr marL="0" algn="l" defTabSz="914400" rtl="0" eaLnBrk="1" latinLnBrk="0" hangingPunct="1"/>
            <a:endParaRPr lang="en-GB" sz="1200" kern="1200">
              <a:solidFill>
                <a:schemeClr val="tx1"/>
              </a:solidFill>
              <a:latin typeface="+mn-lt"/>
              <a:ea typeface="+mn-ea"/>
              <a:cs typeface="+mn-cs"/>
            </a:endParaRPr>
          </a:p>
          <a:p>
            <a:pPr marL="0" algn="l" defTabSz="914400" rtl="0" eaLnBrk="1" latinLnBrk="0" hangingPunct="1"/>
            <a:r>
              <a:rPr lang="en-GB" sz="1200" kern="1200">
                <a:solidFill>
                  <a:schemeClr val="tx1"/>
                </a:solidFill>
                <a:latin typeface="+mn-lt"/>
                <a:ea typeface="+mn-ea"/>
                <a:cs typeface="+mn-cs"/>
              </a:rPr>
              <a:t>At the end of the process, you will be well on your way to achieving excellence and this will have a positive impact on your bottom line.</a:t>
            </a:r>
          </a:p>
          <a:p>
            <a:pPr marL="0" algn="l" defTabSz="914400" rtl="0" eaLnBrk="1" latinLnBrk="0" hangingPunct="1"/>
            <a:endParaRPr lang="en-GB" sz="1200" kern="1200">
              <a:solidFill>
                <a:schemeClr val="tx1"/>
              </a:solidFill>
              <a:latin typeface="+mn-lt"/>
              <a:ea typeface="+mn-ea"/>
              <a:cs typeface="+mn-cs"/>
            </a:endParaRPr>
          </a:p>
          <a:p>
            <a:pPr marL="0" algn="l" defTabSz="914400" rtl="0" eaLnBrk="1" latinLnBrk="0" hangingPunct="1"/>
            <a:r>
              <a:rPr lang="en-GB" sz="1200" kern="1200">
                <a:solidFill>
                  <a:schemeClr val="tx1"/>
                </a:solidFill>
                <a:latin typeface="+mn-lt"/>
                <a:ea typeface="+mn-ea"/>
                <a:cs typeface="+mn-cs"/>
              </a:rPr>
              <a:t>Customers will happily pay a premium for a better experience, staff will be more motivated, settled and committed, your team will have a shared sense of pride and purpose and you will all be working towards a common set of goals.</a:t>
            </a:r>
          </a:p>
        </p:txBody>
      </p:sp>
      <p:sp>
        <p:nvSpPr>
          <p:cNvPr id="4" name="Slide Number Placeholder 3"/>
          <p:cNvSpPr>
            <a:spLocks noGrp="1"/>
          </p:cNvSpPr>
          <p:nvPr>
            <p:ph type="sldNum" sz="quarter" idx="5"/>
          </p:nvPr>
        </p:nvSpPr>
        <p:spPr/>
        <p:txBody>
          <a:bodyPr/>
          <a:lstStyle/>
          <a:p>
            <a:fld id="{8C39126F-7085-463A-90A1-101F872A91EF}" type="slidenum">
              <a:rPr lang="en-GB" smtClean="0"/>
              <a:t>4</a:t>
            </a:fld>
            <a:endParaRPr lang="en-GB"/>
          </a:p>
        </p:txBody>
      </p:sp>
    </p:spTree>
    <p:extLst>
      <p:ext uri="{BB962C8B-B14F-4D97-AF65-F5344CB8AC3E}">
        <p14:creationId xmlns:p14="http://schemas.microsoft.com/office/powerpoint/2010/main" val="276424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solidFill>
                <a:srgbClr val="FF0000"/>
              </a:solidFill>
            </a:endParaRPr>
          </a:p>
        </p:txBody>
      </p:sp>
      <p:sp>
        <p:nvSpPr>
          <p:cNvPr id="4" name="Slide Number Placeholder 3"/>
          <p:cNvSpPr>
            <a:spLocks noGrp="1"/>
          </p:cNvSpPr>
          <p:nvPr>
            <p:ph type="sldNum" sz="quarter" idx="5"/>
          </p:nvPr>
        </p:nvSpPr>
        <p:spPr/>
        <p:txBody>
          <a:bodyPr/>
          <a:lstStyle/>
          <a:p>
            <a:fld id="{8C39126F-7085-463A-90A1-101F872A91EF}" type="slidenum">
              <a:rPr lang="en-GB" smtClean="0"/>
              <a:t>5</a:t>
            </a:fld>
            <a:endParaRPr lang="en-GB"/>
          </a:p>
        </p:txBody>
      </p:sp>
    </p:spTree>
    <p:extLst>
      <p:ext uri="{BB962C8B-B14F-4D97-AF65-F5344CB8AC3E}">
        <p14:creationId xmlns:p14="http://schemas.microsoft.com/office/powerpoint/2010/main" val="411669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7200">
              <a:spcBef>
                <a:spcPct val="20000"/>
              </a:spcBef>
              <a:spcAft>
                <a:spcPts val="0"/>
              </a:spcAft>
              <a:buClr>
                <a:srgbClr val="C00000"/>
              </a:buClr>
              <a:buFont typeface="Arial"/>
              <a:buNone/>
              <a:defRPr/>
            </a:pPr>
            <a:r>
              <a:rPr lang="en-GB">
                <a:solidFill>
                  <a:schemeClr val="tx1"/>
                </a:solidFill>
                <a:cs typeface="Arial"/>
              </a:rPr>
              <a:t>VisitEngland carries out an application survey with all entrants each year, which provides</a:t>
            </a:r>
            <a:r>
              <a:rPr lang="en-GB" baseline="0">
                <a:solidFill>
                  <a:schemeClr val="tx1"/>
                </a:solidFill>
                <a:cs typeface="Arial"/>
              </a:rPr>
              <a:t> </a:t>
            </a:r>
            <a:r>
              <a:rPr lang="en-GB">
                <a:solidFill>
                  <a:schemeClr val="tx1"/>
                </a:solidFill>
                <a:cs typeface="Arial"/>
              </a:rPr>
              <a:t>insight into why businesses entered.  </a:t>
            </a:r>
          </a:p>
          <a:p>
            <a:pPr marL="0" lvl="0" indent="0" defTabSz="457200">
              <a:spcBef>
                <a:spcPct val="20000"/>
              </a:spcBef>
              <a:spcAft>
                <a:spcPts val="0"/>
              </a:spcAft>
              <a:buClr>
                <a:srgbClr val="C00000"/>
              </a:buClr>
              <a:buFont typeface="Arial"/>
              <a:buNone/>
              <a:defRPr/>
            </a:pPr>
            <a:endParaRPr lang="en-GB">
              <a:solidFill>
                <a:schemeClr val="tx1"/>
              </a:solidFill>
              <a:cs typeface="Arial"/>
            </a:endParaRPr>
          </a:p>
          <a:p>
            <a:pPr marL="0" lvl="0" indent="0" defTabSz="457200">
              <a:spcBef>
                <a:spcPct val="20000"/>
              </a:spcBef>
              <a:spcAft>
                <a:spcPts val="0"/>
              </a:spcAft>
              <a:buClr>
                <a:srgbClr val="C00000"/>
              </a:buClr>
              <a:buFont typeface="Arial"/>
              <a:buNone/>
              <a:defRPr/>
            </a:pPr>
            <a:r>
              <a:rPr lang="en-GB">
                <a:solidFill>
                  <a:schemeClr val="tx1"/>
                </a:solidFill>
                <a:cs typeface="Arial"/>
              </a:rPr>
              <a:t>Applicants entered their local competition for many reasons, and you may be surprised that winning an award is not the main reason! </a:t>
            </a:r>
          </a:p>
          <a:p>
            <a:endParaRPr lang="en-GB"/>
          </a:p>
        </p:txBody>
      </p:sp>
      <p:sp>
        <p:nvSpPr>
          <p:cNvPr id="4" name="Slide Number Placeholder 3"/>
          <p:cNvSpPr>
            <a:spLocks noGrp="1"/>
          </p:cNvSpPr>
          <p:nvPr>
            <p:ph type="sldNum" sz="quarter" idx="10"/>
          </p:nvPr>
        </p:nvSpPr>
        <p:spPr/>
        <p:txBody>
          <a:bodyPr/>
          <a:lstStyle/>
          <a:p>
            <a:fld id="{8C39126F-7085-463A-90A1-101F872A91EF}" type="slidenum">
              <a:rPr lang="en-GB" smtClean="0"/>
              <a:t>6</a:t>
            </a:fld>
            <a:endParaRPr lang="en-GB"/>
          </a:p>
        </p:txBody>
      </p:sp>
    </p:spTree>
    <p:extLst>
      <p:ext uri="{BB962C8B-B14F-4D97-AF65-F5344CB8AC3E}">
        <p14:creationId xmlns:p14="http://schemas.microsoft.com/office/powerpoint/2010/main" val="100540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39126F-7085-463A-90A1-101F872A91EF}" type="slidenum">
              <a:rPr lang="en-GB" smtClean="0"/>
              <a:t>7</a:t>
            </a:fld>
            <a:endParaRPr lang="en-GB"/>
          </a:p>
        </p:txBody>
      </p:sp>
    </p:spTree>
    <p:extLst>
      <p:ext uri="{BB962C8B-B14F-4D97-AF65-F5344CB8AC3E}">
        <p14:creationId xmlns:p14="http://schemas.microsoft.com/office/powerpoint/2010/main" val="86856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7200">
              <a:spcBef>
                <a:spcPct val="20000"/>
              </a:spcBef>
              <a:spcAft>
                <a:spcPts val="0"/>
              </a:spcAft>
              <a:buClr>
                <a:srgbClr val="C00000"/>
              </a:buClr>
              <a:buFont typeface="Arial"/>
              <a:buNone/>
              <a:defRPr/>
            </a:pPr>
            <a:r>
              <a:rPr lang="en-GB">
                <a:solidFill>
                  <a:schemeClr val="tx1"/>
                </a:solidFill>
                <a:cs typeface="Arial"/>
              </a:rPr>
              <a:t>Over half of entrants said they entered to be able to provide a marque of quality assurance. This </a:t>
            </a:r>
            <a:r>
              <a:rPr lang="en-GB">
                <a:solidFill>
                  <a:schemeClr val="tx1"/>
                </a:solidFill>
              </a:rPr>
              <a:t>official endorsement and trusted logo gives potential customers another reason to book.   </a:t>
            </a:r>
            <a:endParaRPr lang="en-GB">
              <a:solidFill>
                <a:schemeClr val="tx1"/>
              </a:solidFill>
              <a:cs typeface="Arial"/>
            </a:endParaRPr>
          </a:p>
          <a:p>
            <a:pPr marL="0" lvl="0" indent="0" defTabSz="457200">
              <a:spcBef>
                <a:spcPct val="20000"/>
              </a:spcBef>
              <a:spcAft>
                <a:spcPts val="0"/>
              </a:spcAft>
              <a:buClr>
                <a:srgbClr val="C00000"/>
              </a:buClr>
              <a:buFont typeface="Arial"/>
              <a:buNone/>
              <a:defRPr/>
            </a:pPr>
            <a:endParaRPr lang="en-GB">
              <a:solidFill>
                <a:schemeClr val="tx1"/>
              </a:solidFill>
              <a:cs typeface="Arial"/>
            </a:endParaRPr>
          </a:p>
          <a:p>
            <a:pPr marL="0" marR="0" lvl="0" indent="0" algn="l" defTabSz="457200" rtl="0" eaLnBrk="1" fontAlgn="auto" latinLnBrk="0" hangingPunct="1">
              <a:lnSpc>
                <a:spcPct val="100000"/>
              </a:lnSpc>
              <a:spcBef>
                <a:spcPct val="20000"/>
              </a:spcBef>
              <a:spcAft>
                <a:spcPts val="0"/>
              </a:spcAft>
              <a:buClr>
                <a:srgbClr val="C00000"/>
              </a:buClr>
              <a:buSzTx/>
              <a:buFont typeface="Arial"/>
              <a:buNone/>
              <a:tabLst/>
              <a:defRPr/>
            </a:pPr>
            <a:r>
              <a:rPr lang="en-GB">
                <a:solidFill>
                  <a:schemeClr val="tx1"/>
                </a:solidFill>
                <a:cs typeface="Arial"/>
              </a:rPr>
              <a:t>Becoming a finalist and then going on to win an award is a newsworthy story. It provides a great opportunity to generate media interest both locally in our awards and, if you go further, getting </a:t>
            </a:r>
            <a:r>
              <a:rPr lang="en-GB" i="1">
                <a:solidFill>
                  <a:schemeClr val="tx1"/>
                </a:solidFill>
                <a:cs typeface="Arial"/>
              </a:rPr>
              <a:t>(regional and) </a:t>
            </a:r>
            <a:r>
              <a:rPr lang="en-GB">
                <a:solidFill>
                  <a:schemeClr val="tx1"/>
                </a:solidFill>
                <a:cs typeface="Arial"/>
              </a:rPr>
              <a:t>national coverage. </a:t>
            </a:r>
            <a:r>
              <a:rPr lang="en-GB">
                <a:solidFill>
                  <a:schemeClr val="tx1"/>
                </a:solidFill>
              </a:rPr>
              <a:t>National winners have the additional benefit of being promoted through VisitEngland’s consumer communication channels.</a:t>
            </a:r>
          </a:p>
          <a:p>
            <a:pPr marL="0" lvl="0" indent="0" defTabSz="457200">
              <a:spcBef>
                <a:spcPct val="20000"/>
              </a:spcBef>
              <a:spcAft>
                <a:spcPts val="0"/>
              </a:spcAft>
              <a:buClr>
                <a:srgbClr val="C00000"/>
              </a:buClr>
              <a:buFont typeface="Arial"/>
              <a:buNone/>
              <a:defRPr/>
            </a:pPr>
            <a:endParaRPr lang="en-GB">
              <a:solidFill>
                <a:schemeClr val="tx1"/>
              </a:solidFill>
              <a:cs typeface="Arial"/>
            </a:endParaRPr>
          </a:p>
          <a:p>
            <a:pPr marL="0" lvl="0" indent="0" defTabSz="457200">
              <a:spcBef>
                <a:spcPct val="20000"/>
              </a:spcBef>
              <a:spcAft>
                <a:spcPts val="0"/>
              </a:spcAft>
              <a:buClr>
                <a:srgbClr val="C00000"/>
              </a:buClr>
              <a:buFont typeface="Arial"/>
              <a:buNone/>
              <a:defRPr/>
            </a:pPr>
            <a:r>
              <a:rPr lang="en-GB">
                <a:solidFill>
                  <a:schemeClr val="tx1"/>
                </a:solidFill>
                <a:cs typeface="Arial"/>
              </a:rPr>
              <a:t>VisitEngland has produced a comprehensive toolkit to help winners with their PR and you can see the link at the bottom. </a:t>
            </a:r>
          </a:p>
          <a:p>
            <a:pPr marL="0" marR="0" lvl="0" indent="0" algn="l" defTabSz="457200" rtl="0" eaLnBrk="1" fontAlgn="auto" latinLnBrk="0" hangingPunct="1">
              <a:lnSpc>
                <a:spcPct val="100000"/>
              </a:lnSpc>
              <a:spcBef>
                <a:spcPct val="20000"/>
              </a:spcBef>
              <a:spcAft>
                <a:spcPts val="0"/>
              </a:spcAft>
              <a:buClr>
                <a:srgbClr val="C00000"/>
              </a:buClr>
              <a:buSzTx/>
              <a:buFont typeface="Arial"/>
              <a:buNone/>
              <a:tabLst/>
              <a:defRPr/>
            </a:pPr>
            <a:endParaRPr lang="en-GB" i="1">
              <a:solidFill>
                <a:srgbClr val="120742"/>
              </a:solidFil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rPr>
              <a:t>Winning helps you to stand out from your competitors and being an award winner provides you with a unique selling point to promote. This applies both to potential guests and visitors as well as prospective new employees – past winners have seen recruitment benefits as well as an increase in bookings / new business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rPr>
              <a:t>Core category winners in local competitions are automatically put forward to the national VisitEngland Awards for Excellence. So you can get a competitive advantage by being recognised by potential customers as not only being one of the best tourism businesses in (</a:t>
            </a:r>
            <a:r>
              <a:rPr lang="en-GB" i="1">
                <a:solidFill>
                  <a:schemeClr val="tx1"/>
                </a:solidFill>
              </a:rPr>
              <a:t>note - include your destination) </a:t>
            </a:r>
            <a:r>
              <a:rPr lang="en-GB">
                <a:solidFill>
                  <a:schemeClr val="tx1"/>
                </a:solidFill>
              </a:rPr>
              <a:t>but in the country! </a:t>
            </a:r>
          </a:p>
          <a:p>
            <a:pPr>
              <a:buFont typeface="Arial" panose="020B0604020202020204" pitchFamily="34" charset="0"/>
              <a:buNone/>
            </a:pPr>
            <a:endParaRPr lang="en-GB">
              <a:solidFill>
                <a:schemeClr val="tx1"/>
              </a:solidFill>
            </a:endParaRPr>
          </a:p>
          <a:p>
            <a:pPr>
              <a:buFont typeface="Arial" panose="020B0604020202020204" pitchFamily="34" charset="0"/>
              <a:buNone/>
            </a:pPr>
            <a:r>
              <a:rPr lang="en-GB">
                <a:solidFill>
                  <a:schemeClr val="tx1"/>
                </a:solidFill>
              </a:rPr>
              <a:t>All entrants will receive free feedback on their entry to help them improve in future. If you receive a visit you will also receive a report on this which will enable you to identify areas where improvements could be made and also find out where you excel.</a:t>
            </a:r>
          </a:p>
          <a:p>
            <a:pPr marL="0" lvl="0" indent="0" defTabSz="457200">
              <a:spcBef>
                <a:spcPct val="20000"/>
              </a:spcBef>
              <a:spcAft>
                <a:spcPts val="0"/>
              </a:spcAft>
              <a:buClr>
                <a:srgbClr val="C00000"/>
              </a:buClr>
              <a:buFont typeface="Arial"/>
              <a:buNone/>
              <a:defRPr/>
            </a:pPr>
            <a:r>
              <a:rPr lang="en-GB">
                <a:solidFill>
                  <a:schemeClr val="tx1"/>
                </a:solidFill>
                <a:cs typeface="Arial"/>
              </a:rPr>
              <a:t> </a:t>
            </a:r>
          </a:p>
          <a:p>
            <a:pPr marL="0" lvl="0" indent="0" defTabSz="457200">
              <a:spcBef>
                <a:spcPct val="20000"/>
              </a:spcBef>
              <a:spcAft>
                <a:spcPts val="0"/>
              </a:spcAft>
              <a:buClr>
                <a:srgbClr val="C00000"/>
              </a:buClr>
              <a:buFont typeface="Arial"/>
              <a:buNone/>
              <a:defRPr/>
            </a:pPr>
            <a:r>
              <a:rPr lang="en-GB">
                <a:solidFill>
                  <a:schemeClr val="tx1"/>
                </a:solidFill>
              </a:rPr>
              <a:t>Competing against businesses in your area can give you a benchmark and a tangible level of success to aim for.  </a:t>
            </a:r>
          </a:p>
          <a:p>
            <a:pPr marL="0" lvl="0" indent="0" defTabSz="457200">
              <a:spcBef>
                <a:spcPct val="20000"/>
              </a:spcBef>
              <a:spcAft>
                <a:spcPts val="0"/>
              </a:spcAft>
              <a:buClr>
                <a:srgbClr val="C00000"/>
              </a:buClr>
              <a:buFont typeface="Arial"/>
              <a:buNone/>
              <a:defRPr/>
            </a:pPr>
            <a:endParaRPr lang="en-GB">
              <a:solidFill>
                <a:schemeClr val="tx1"/>
              </a:solidFill>
            </a:endParaRPr>
          </a:p>
          <a:p>
            <a:pPr marL="0" lvl="0" indent="0" defTabSz="457200">
              <a:spcBef>
                <a:spcPct val="20000"/>
              </a:spcBef>
              <a:spcAft>
                <a:spcPts val="0"/>
              </a:spcAft>
              <a:buClr>
                <a:srgbClr val="C00000"/>
              </a:buClr>
              <a:buFont typeface="Arial"/>
              <a:buNone/>
              <a:defRPr/>
            </a:pPr>
            <a:r>
              <a:rPr lang="en-GB">
                <a:solidFill>
                  <a:schemeClr val="tx1"/>
                </a:solidFill>
              </a:rPr>
              <a:t>The process of applying for an award is a useful business management exercise. It helps you step back, reflect on your business and identify areas for future development.</a:t>
            </a:r>
          </a:p>
          <a:p>
            <a:pPr marL="0" lvl="0" indent="0" defTabSz="457200">
              <a:spcBef>
                <a:spcPct val="20000"/>
              </a:spcBef>
              <a:spcAft>
                <a:spcPts val="0"/>
              </a:spcAft>
              <a:buClr>
                <a:srgbClr val="C00000"/>
              </a:buClr>
              <a:buFont typeface="Arial"/>
              <a:buNone/>
              <a:defRPr/>
            </a:pPr>
            <a:endParaRPr lang="en-GB">
              <a:solidFill>
                <a:schemeClr val="tx1"/>
              </a:solidFill>
              <a:cs typeface="Arial"/>
            </a:endParaRPr>
          </a:p>
          <a:p>
            <a:pPr>
              <a:buFont typeface="Arial" panose="020B0604020202020204" pitchFamily="34" charset="0"/>
              <a:buNone/>
            </a:pPr>
            <a:r>
              <a:rPr lang="en-GB">
                <a:solidFill>
                  <a:schemeClr val="tx1"/>
                </a:solidFill>
              </a:rPr>
              <a:t>Winning gives a cause for celebration not only within your business but also by networking with other like-minded people in your area at the awards ceremony.  This can sometimes lead to new business partnerships.  If you go further you can socialise with the best of the best from around the country at the prestigious VisitEngland Awards for Excellence event. </a:t>
            </a:r>
          </a:p>
          <a:p>
            <a:pPr>
              <a:buFont typeface="Arial" panose="020B0604020202020204" pitchFamily="34" charset="0"/>
              <a:buNone/>
            </a:pPr>
            <a:endParaRPr lang="en-GB">
              <a:solidFill>
                <a:schemeClr val="tx1"/>
              </a:solidFill>
            </a:endParaRPr>
          </a:p>
          <a:p>
            <a:pPr>
              <a:buFont typeface="Arial" panose="020B0604020202020204" pitchFamily="34" charset="0"/>
              <a:buNone/>
            </a:pPr>
            <a:r>
              <a:rPr lang="en-GB">
                <a:solidFill>
                  <a:schemeClr val="tx1"/>
                </a:solidFill>
              </a:rPr>
              <a:t>Being an award winner can help you attract high quality staff and increase staff motivation and loyalty. As well as engender a feeling of pride within those who work for you. It is also a great opportunity to reward your staff and recognise their contribution to the business.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a:p>
          <a:p>
            <a:r>
              <a:rPr lang="en-GB"/>
              <a:t>You can find more details about why people apply via the link below https://www.visitbritain.org/business-advice/visitengland-awards-excellence#why-apply</a:t>
            </a:r>
          </a:p>
        </p:txBody>
      </p:sp>
      <p:sp>
        <p:nvSpPr>
          <p:cNvPr id="4" name="Slide Number Placeholder 3"/>
          <p:cNvSpPr>
            <a:spLocks noGrp="1"/>
          </p:cNvSpPr>
          <p:nvPr>
            <p:ph type="sldNum" sz="quarter" idx="5"/>
          </p:nvPr>
        </p:nvSpPr>
        <p:spPr/>
        <p:txBody>
          <a:bodyPr/>
          <a:lstStyle/>
          <a:p>
            <a:fld id="{8C39126F-7085-463A-90A1-101F872A91EF}" type="slidenum">
              <a:rPr lang="en-GB" smtClean="0"/>
              <a:t>8</a:t>
            </a:fld>
            <a:endParaRPr lang="en-GB"/>
          </a:p>
        </p:txBody>
      </p:sp>
    </p:spTree>
    <p:extLst>
      <p:ext uri="{BB962C8B-B14F-4D97-AF65-F5344CB8AC3E}">
        <p14:creationId xmlns:p14="http://schemas.microsoft.com/office/powerpoint/2010/main" val="341386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now going to go through the actual awards process.</a:t>
            </a:r>
          </a:p>
        </p:txBody>
      </p:sp>
      <p:sp>
        <p:nvSpPr>
          <p:cNvPr id="4" name="Slide Number Placeholder 3"/>
          <p:cNvSpPr>
            <a:spLocks noGrp="1"/>
          </p:cNvSpPr>
          <p:nvPr>
            <p:ph type="sldNum" sz="quarter" idx="5"/>
          </p:nvPr>
        </p:nvSpPr>
        <p:spPr/>
        <p:txBody>
          <a:bodyPr/>
          <a:lstStyle/>
          <a:p>
            <a:fld id="{8C39126F-7085-463A-90A1-101F872A91EF}" type="slidenum">
              <a:rPr lang="en-GB" smtClean="0"/>
              <a:t>10</a:t>
            </a:fld>
            <a:endParaRPr lang="en-GB"/>
          </a:p>
        </p:txBody>
      </p:sp>
    </p:spTree>
    <p:extLst>
      <p:ext uri="{BB962C8B-B14F-4D97-AF65-F5344CB8AC3E}">
        <p14:creationId xmlns:p14="http://schemas.microsoft.com/office/powerpoint/2010/main" val="70073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BVE_Cover/End_Top ba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84B127-CD9C-4BC9-AF73-63C020A4C74F}"/>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20" name="Title">
            <a:extLst>
              <a:ext uri="{FF2B5EF4-FFF2-40B4-BE49-F238E27FC236}">
                <a16:creationId xmlns:a16="http://schemas.microsoft.com/office/drawing/2014/main" id="{0C382BE5-FAB0-1847-9F84-41006A9B6DB3}"/>
              </a:ext>
            </a:extLst>
          </p:cNvPr>
          <p:cNvSpPr>
            <a:spLocks noGrp="1"/>
          </p:cNvSpPr>
          <p:nvPr>
            <p:ph type="title" hasCustomPrompt="1"/>
          </p:nvPr>
        </p:nvSpPr>
        <p:spPr>
          <a:xfrm>
            <a:off x="1001259" y="876425"/>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9" name="Sub-title">
            <a:extLst>
              <a:ext uri="{FF2B5EF4-FFF2-40B4-BE49-F238E27FC236}">
                <a16:creationId xmlns:a16="http://schemas.microsoft.com/office/drawing/2014/main" id="{C69BCFFB-EAB5-7148-9BDA-CA5E369508C8}"/>
              </a:ext>
            </a:extLst>
          </p:cNvPr>
          <p:cNvSpPr>
            <a:spLocks noGrp="1"/>
          </p:cNvSpPr>
          <p:nvPr>
            <p:ph type="body" sz="quarter" idx="13" hasCustomPrompt="1"/>
          </p:nvPr>
        </p:nvSpPr>
        <p:spPr>
          <a:xfrm>
            <a:off x="1001713" y="1988273"/>
            <a:ext cx="6423025" cy="43778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Text Placeholder 8">
            <a:extLst>
              <a:ext uri="{FF2B5EF4-FFF2-40B4-BE49-F238E27FC236}">
                <a16:creationId xmlns:a16="http://schemas.microsoft.com/office/drawing/2014/main" id="{402A6949-F154-44D6-9D93-E670421AE657}"/>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Locations Image label">
            <a:extLst>
              <a:ext uri="{FF2B5EF4-FFF2-40B4-BE49-F238E27FC236}">
                <a16:creationId xmlns:a16="http://schemas.microsoft.com/office/drawing/2014/main" id="{CB76177C-7793-441F-8512-7EB9EE495606}"/>
              </a:ext>
            </a:extLst>
          </p:cNvPr>
          <p:cNvSpPr>
            <a:spLocks noGrp="1"/>
          </p:cNvSpPr>
          <p:nvPr>
            <p:ph type="body" sz="quarter" idx="18" hasCustomPrompt="1"/>
          </p:nvPr>
        </p:nvSpPr>
        <p:spPr>
          <a:xfrm>
            <a:off x="231714"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1" name="Partner logo">
            <a:extLst>
              <a:ext uri="{FF2B5EF4-FFF2-40B4-BE49-F238E27FC236}">
                <a16:creationId xmlns:a16="http://schemas.microsoft.com/office/drawing/2014/main" id="{3199BF92-1102-EC43-A85C-66A9CAC7881E}"/>
              </a:ext>
              <a:ext uri="{C183D7F6-B498-43B3-948B-1728B52AA6E4}">
                <adec:decorative xmlns:adec="http://schemas.microsoft.com/office/drawing/2017/decorative" val="0"/>
              </a:ext>
            </a:extLst>
          </p:cNvPr>
          <p:cNvSpPr>
            <a:spLocks noGrp="1"/>
          </p:cNvSpPr>
          <p:nvPr>
            <p:ph type="pic" sz="quarter" idx="12" hasCustomPrompt="1"/>
          </p:nvPr>
        </p:nvSpPr>
        <p:spPr>
          <a:xfrm>
            <a:off x="7611101" y="5640688"/>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4198461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7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Navy">
    <p:spTree>
      <p:nvGrpSpPr>
        <p:cNvPr id="1" name=""/>
        <p:cNvGrpSpPr/>
        <p:nvPr/>
      </p:nvGrpSpPr>
      <p:grpSpPr>
        <a:xfrm>
          <a:off x="0" y="0"/>
          <a:ext cx="0" cy="0"/>
          <a:chOff x="0" y="0"/>
          <a:chExt cx="0" cy="0"/>
        </a:xfrm>
      </p:grpSpPr>
      <p:sp>
        <p:nvSpPr>
          <p:cNvPr id="13" name="Rectangle 12" descr="Blue heading Bar">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2924270"/>
            <a:ext cx="3141553" cy="717694"/>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10" name="Picture Placeholder 9">
            <a:extLst>
              <a:ext uri="{FF2B5EF4-FFF2-40B4-BE49-F238E27FC236}">
                <a16:creationId xmlns:a16="http://schemas.microsoft.com/office/drawing/2014/main" id="{DA622506-CE23-476C-AF20-3AAD6027BAF9}"/>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8" name="Text Placeholder 8">
            <a:extLst>
              <a:ext uri="{FF2B5EF4-FFF2-40B4-BE49-F238E27FC236}">
                <a16:creationId xmlns:a16="http://schemas.microsoft.com/office/drawing/2014/main" id="{DC6E0E0E-BA2D-48E5-99EB-12291FFCA58A}"/>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288090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3" name="Rectangle 12" descr="Red">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3216036"/>
            <a:ext cx="3141553" cy="425927"/>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8" name="Picture Placeholder 7">
            <a:extLst>
              <a:ext uri="{FF2B5EF4-FFF2-40B4-BE49-F238E27FC236}">
                <a16:creationId xmlns:a16="http://schemas.microsoft.com/office/drawing/2014/main" id="{B19B5CF3-B191-481F-A975-3BF9A9945F0B}"/>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a:t>Click to add Picture</a:t>
            </a:r>
            <a:endParaRPr lang="en-GB"/>
          </a:p>
        </p:txBody>
      </p:sp>
      <p:sp>
        <p:nvSpPr>
          <p:cNvPr id="10" name="Text Placeholder 8">
            <a:extLst>
              <a:ext uri="{FF2B5EF4-FFF2-40B4-BE49-F238E27FC236}">
                <a16:creationId xmlns:a16="http://schemas.microsoft.com/office/drawing/2014/main" id="{6A672AB4-D24F-4ECB-8506-139C950CB8E0}"/>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a:p>
        </p:txBody>
      </p:sp>
    </p:spTree>
    <p:extLst>
      <p:ext uri="{BB962C8B-B14F-4D97-AF65-F5344CB8AC3E}">
        <p14:creationId xmlns:p14="http://schemas.microsoft.com/office/powerpoint/2010/main" val="104204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553666521"/>
      </p:ext>
    </p:extLst>
  </p:cSld>
  <p:clrMapOvr>
    <a:masterClrMapping/>
  </p:clrMapOvr>
  <p:extLst>
    <p:ext uri="{DCECCB84-F9BA-43D5-87BE-67443E8EF086}">
      <p15:sldGuideLst xmlns:p15="http://schemas.microsoft.com/office/powerpoint/2012/main">
        <p15:guide id="1" orient="horz" pos="245" userDrawn="1">
          <p15:clr>
            <a:srgbClr val="FBAE40"/>
          </p15:clr>
        </p15:guide>
        <p15:guide id="2" pos="565" userDrawn="1">
          <p15:clr>
            <a:srgbClr val="FBAE40"/>
          </p15:clr>
        </p15:guide>
        <p15:guide id="3" orient="horz" pos="570" userDrawn="1">
          <p15:clr>
            <a:srgbClr val="FBAE40"/>
          </p15:clr>
        </p15:guide>
        <p15:guide id="4" orient="horz" pos="724" userDrawn="1">
          <p15:clr>
            <a:srgbClr val="FBAE40"/>
          </p15:clr>
        </p15:guide>
        <p15:guide id="5" pos="7488" userDrawn="1">
          <p15:clr>
            <a:srgbClr val="FBAE40"/>
          </p15:clr>
        </p15:guide>
        <p15:guide id="6" orient="horz" pos="3997" userDrawn="1">
          <p15:clr>
            <a:srgbClr val="FBAE40"/>
          </p15:clr>
        </p15:guide>
        <p15:guide id="7" pos="205" userDrawn="1">
          <p15:clr>
            <a:srgbClr val="FBAE40"/>
          </p15:clr>
        </p15:guide>
        <p15:guide id="8" orient="horz" pos="38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1" name="Picture 10">
            <a:extLst>
              <a:ext uri="{FF2B5EF4-FFF2-40B4-BE49-F238E27FC236}">
                <a16:creationId xmlns:a16="http://schemas.microsoft.com/office/drawing/2014/main" id="{1451CFEE-B823-9A4D-ABE9-715015314F8A}"/>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648953780"/>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userDrawn="1">
          <p15:clr>
            <a:srgbClr val="FBAE40"/>
          </p15:clr>
        </p15:guide>
        <p15:guide id="10" orient="horz" pos="10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DB018FEC-D8C0-A04E-86F3-AE4142522968}"/>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76462871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159183"/>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BAC9CFCE-90A3-46F0-A6A3-A6121A3B2E7C}"/>
              </a:ext>
            </a:extLst>
          </p:cNvPr>
          <p:cNvSpPr>
            <a:spLocks noGrp="1"/>
          </p:cNvSpPr>
          <p:nvPr>
            <p:ph sz="quarter" idx="19" hasCustomPrompt="1"/>
          </p:nvPr>
        </p:nvSpPr>
        <p:spPr>
          <a:xfrm>
            <a:off x="6228582"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63586CC4-DABB-2D4F-BFD0-C29AC252710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DC4CC767-77DE-1F47-85B9-952129BA576A}"/>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068596263"/>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0"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D63707EB-C232-46ED-86F2-D4669D03038E}"/>
              </a:ext>
            </a:extLst>
          </p:cNvPr>
          <p:cNvSpPr>
            <a:spLocks noGrp="1"/>
          </p:cNvSpPr>
          <p:nvPr>
            <p:ph sz="quarter" idx="19" hasCustomPrompt="1"/>
          </p:nvPr>
        </p:nvSpPr>
        <p:spPr>
          <a:xfrm>
            <a:off x="6228582"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5462C8B-E0BC-458E-98BE-7B1A2D4B415A}"/>
              </a:ext>
            </a:extLst>
          </p:cNvPr>
          <p:cNvSpPr>
            <a:spLocks noGrp="1"/>
          </p:cNvSpPr>
          <p:nvPr>
            <p:ph sz="quarter" idx="20" hasCustomPrompt="1"/>
          </p:nvPr>
        </p:nvSpPr>
        <p:spPr>
          <a:xfrm>
            <a:off x="6228582"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8" name="Picture Placeholder 4">
            <a:extLst>
              <a:ext uri="{FF2B5EF4-FFF2-40B4-BE49-F238E27FC236}">
                <a16:creationId xmlns:a16="http://schemas.microsoft.com/office/drawing/2014/main" id="{0C70EEFD-4AD8-6A43-832A-205712F9BD7F}"/>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5125BAB1-2160-8041-A15D-C196E49A12A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9107537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Subtitle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Content Placeholder 3">
            <a:extLst>
              <a:ext uri="{FF2B5EF4-FFF2-40B4-BE49-F238E27FC236}">
                <a16:creationId xmlns:a16="http://schemas.microsoft.com/office/drawing/2014/main" id="{CFA28A5D-BBBD-4531-AB19-30230F3896D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CDD2952-EC48-4368-A15E-602C698A4485}"/>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8" y="2600325"/>
            <a:ext cx="11561761"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624ACC40-DE07-034C-BD8D-55CE23D25E38}"/>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4" name="Picture 13">
            <a:extLst>
              <a:ext uri="{FF2B5EF4-FFF2-40B4-BE49-F238E27FC236}">
                <a16:creationId xmlns:a16="http://schemas.microsoft.com/office/drawing/2014/main" id="{D614169D-14EE-C94B-8635-9A995B85DEB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87456750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88AAD741-6BD8-1E4A-9C50-E76F48C90AB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3CD806AD-8B58-154E-BF0B-195E7249FEB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17926058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51FA8743-6D40-8F40-B55F-FBA0757CC1A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03AE5985-E192-DB4C-82B8-51D4C6FE5151}"/>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99642385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BVE_Cover/End_Middle bar">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D894BF6-A0C0-43C0-ACD3-9A8F83AE45F7}"/>
              </a:ext>
              <a:ext uri="{C183D7F6-B498-43B3-948B-1728B52AA6E4}">
                <adec:decorative xmlns:adec="http://schemas.microsoft.com/office/drawing/2017/decorative" val="0"/>
              </a:ext>
            </a:extLst>
          </p:cNvPr>
          <p:cNvSpPr>
            <a:spLocks noGrp="1"/>
          </p:cNvSpPr>
          <p:nvPr>
            <p:ph type="pic" sz="quarter" idx="17" hasCustomPrompt="1"/>
          </p:nvPr>
        </p:nvSpPr>
        <p:spPr>
          <a:xfrm>
            <a:off x="0" y="8965"/>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image, right click on the blue bar and send it to the back, then click the central icon to add background picture, then right click on the image and send it to the back so that the blue bar reappears in front of it.   </a:t>
            </a:r>
            <a:endParaRPr lang="en-GB"/>
          </a:p>
        </p:txBody>
      </p:sp>
      <p:sp>
        <p:nvSpPr>
          <p:cNvPr id="14" name="Title">
            <a:extLst>
              <a:ext uri="{FF2B5EF4-FFF2-40B4-BE49-F238E27FC236}">
                <a16:creationId xmlns:a16="http://schemas.microsoft.com/office/drawing/2014/main" id="{B2EFE6F6-D4B3-524D-A2FF-E67AAC361DDD}"/>
              </a:ext>
            </a:extLst>
          </p:cNvPr>
          <p:cNvSpPr>
            <a:spLocks noGrp="1"/>
          </p:cNvSpPr>
          <p:nvPr>
            <p:ph type="title" hasCustomPrompt="1"/>
          </p:nvPr>
        </p:nvSpPr>
        <p:spPr>
          <a:xfrm>
            <a:off x="1001259" y="2678129"/>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5" name="Sub-title">
            <a:extLst>
              <a:ext uri="{FF2B5EF4-FFF2-40B4-BE49-F238E27FC236}">
                <a16:creationId xmlns:a16="http://schemas.microsoft.com/office/drawing/2014/main" id="{3D9D4C4B-A286-AB4D-ADF9-BC5D8320DE85}"/>
              </a:ext>
            </a:extLst>
          </p:cNvPr>
          <p:cNvSpPr>
            <a:spLocks noGrp="1"/>
          </p:cNvSpPr>
          <p:nvPr>
            <p:ph type="body" sz="quarter" idx="13" hasCustomPrompt="1"/>
          </p:nvPr>
        </p:nvSpPr>
        <p:spPr>
          <a:xfrm>
            <a:off x="1001713" y="3799502"/>
            <a:ext cx="6423025" cy="41054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Hastags">
            <a:extLst>
              <a:ext uri="{FF2B5EF4-FFF2-40B4-BE49-F238E27FC236}">
                <a16:creationId xmlns:a16="http://schemas.microsoft.com/office/drawing/2014/main" id="{3BD289E3-E397-414F-AFFF-DD8B826386F2}"/>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Text Placeholder 8">
            <a:extLst>
              <a:ext uri="{FF2B5EF4-FFF2-40B4-BE49-F238E27FC236}">
                <a16:creationId xmlns:a16="http://schemas.microsoft.com/office/drawing/2014/main" id="{4122CEB2-10C8-4B14-8988-7526AA2BF19B}"/>
              </a:ext>
              <a:ext uri="{C183D7F6-B498-43B3-948B-1728B52AA6E4}">
                <adec:decorative xmlns:adec="http://schemas.microsoft.com/office/drawing/2017/decorative" val="0"/>
              </a:ext>
            </a:extLst>
          </p:cNvPr>
          <p:cNvSpPr>
            <a:spLocks noGrp="1"/>
          </p:cNvSpPr>
          <p:nvPr>
            <p:ph type="body" sz="quarter" idx="18" hasCustomPrompt="1"/>
          </p:nvPr>
        </p:nvSpPr>
        <p:spPr>
          <a:xfrm>
            <a:off x="225587"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8" name="Picture Placeholder 4">
            <a:extLst>
              <a:ext uri="{FF2B5EF4-FFF2-40B4-BE49-F238E27FC236}">
                <a16:creationId xmlns:a16="http://schemas.microsoft.com/office/drawing/2014/main" id="{61FB83C8-6591-4E4F-A020-1BC4EB2BFDAB}"/>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Tree>
    <p:extLst>
      <p:ext uri="{BB962C8B-B14F-4D97-AF65-F5344CB8AC3E}">
        <p14:creationId xmlns:p14="http://schemas.microsoft.com/office/powerpoint/2010/main" val="3257921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7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00E6E6B1-8FDC-4917-85BE-BE61CD77BEA7}"/>
              </a:ext>
            </a:extLst>
          </p:cNvPr>
          <p:cNvSpPr>
            <a:spLocks noGrp="1"/>
          </p:cNvSpPr>
          <p:nvPr>
            <p:ph sz="quarter" idx="10" hasCustomPrompt="1"/>
          </p:nvPr>
        </p:nvSpPr>
        <p:spPr>
          <a:xfrm>
            <a:off x="325439"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4" name="Content Placeholder 3">
            <a:extLst>
              <a:ext uri="{FF2B5EF4-FFF2-40B4-BE49-F238E27FC236}">
                <a16:creationId xmlns:a16="http://schemas.microsoft.com/office/drawing/2014/main" id="{4085FD2B-0AE1-4C1C-B760-B8328F13E470}"/>
              </a:ext>
            </a:extLst>
          </p:cNvPr>
          <p:cNvSpPr>
            <a:spLocks noGrp="1"/>
          </p:cNvSpPr>
          <p:nvPr>
            <p:ph sz="quarter" idx="21" hasCustomPrompt="1"/>
          </p:nvPr>
        </p:nvSpPr>
        <p:spPr>
          <a:xfrm>
            <a:off x="6237633"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A3A06535-43CB-E443-B170-555F63CED2F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15">
            <a:extLst>
              <a:ext uri="{FF2B5EF4-FFF2-40B4-BE49-F238E27FC236}">
                <a16:creationId xmlns:a16="http://schemas.microsoft.com/office/drawing/2014/main" id="{17C26DC3-233F-E449-9138-FEE580997A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62697971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4 Img Collage_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Picture Placeholder 3">
            <a:extLst>
              <a:ext uri="{FF2B5EF4-FFF2-40B4-BE49-F238E27FC236}">
                <a16:creationId xmlns:a16="http://schemas.microsoft.com/office/drawing/2014/main" id="{5CA47C59-220C-4D4C-B4C9-867AB670FE6C}"/>
              </a:ext>
            </a:extLst>
          </p:cNvPr>
          <p:cNvSpPr>
            <a:spLocks noGrp="1"/>
          </p:cNvSpPr>
          <p:nvPr>
            <p:ph type="pic" sz="quarter" idx="13"/>
          </p:nvPr>
        </p:nvSpPr>
        <p:spPr>
          <a:xfrm>
            <a:off x="325834" y="1157898"/>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Picture Placeholder 3">
            <a:extLst>
              <a:ext uri="{FF2B5EF4-FFF2-40B4-BE49-F238E27FC236}">
                <a16:creationId xmlns:a16="http://schemas.microsoft.com/office/drawing/2014/main" id="{7FBD58E9-13E2-4430-BB74-4C327E2DC21B}"/>
              </a:ext>
            </a:extLst>
          </p:cNvPr>
          <p:cNvSpPr>
            <a:spLocks noGrp="1"/>
          </p:cNvSpPr>
          <p:nvPr>
            <p:ph type="pic" sz="quarter" idx="15"/>
          </p:nvPr>
        </p:nvSpPr>
        <p:spPr>
          <a:xfrm>
            <a:off x="2988621" y="1157898"/>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3" name="Picture Placeholder 3">
            <a:extLst>
              <a:ext uri="{FF2B5EF4-FFF2-40B4-BE49-F238E27FC236}">
                <a16:creationId xmlns:a16="http://schemas.microsoft.com/office/drawing/2014/main" id="{22554A0B-D560-4DEB-A455-FE92CEB18143}"/>
              </a:ext>
            </a:extLst>
          </p:cNvPr>
          <p:cNvSpPr>
            <a:spLocks noGrp="1"/>
          </p:cNvSpPr>
          <p:nvPr>
            <p:ph type="pic" sz="quarter" idx="17"/>
          </p:nvPr>
        </p:nvSpPr>
        <p:spPr>
          <a:xfrm>
            <a:off x="325834" y="3738277"/>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2" name="Picture Placeholder 3">
            <a:extLst>
              <a:ext uri="{FF2B5EF4-FFF2-40B4-BE49-F238E27FC236}">
                <a16:creationId xmlns:a16="http://schemas.microsoft.com/office/drawing/2014/main" id="{793D9C21-F06D-4A52-BEE1-796FF27B765D}"/>
              </a:ext>
            </a:extLst>
          </p:cNvPr>
          <p:cNvSpPr>
            <a:spLocks noGrp="1"/>
          </p:cNvSpPr>
          <p:nvPr>
            <p:ph type="pic" sz="quarter" idx="16"/>
          </p:nvPr>
        </p:nvSpPr>
        <p:spPr>
          <a:xfrm>
            <a:off x="4611051" y="3738277"/>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Content Placeholder 3">
            <a:extLst>
              <a:ext uri="{FF2B5EF4-FFF2-40B4-BE49-F238E27FC236}">
                <a16:creationId xmlns:a16="http://schemas.microsoft.com/office/drawing/2014/main" id="{4EC386EE-C2BB-43BC-8F31-2AF5D77F47C2}"/>
              </a:ext>
              <a:ext uri="{C183D7F6-B498-43B3-948B-1728B52AA6E4}">
                <adec:decorative xmlns:adec="http://schemas.microsoft.com/office/drawing/2017/decorative" val="0"/>
              </a:ext>
            </a:extLst>
          </p:cNvPr>
          <p:cNvSpPr>
            <a:spLocks noGrp="1"/>
          </p:cNvSpPr>
          <p:nvPr>
            <p:ph sz="quarter" idx="18" hasCustomPrompt="1"/>
          </p:nvPr>
        </p:nvSpPr>
        <p:spPr>
          <a:xfrm>
            <a:off x="7264784" y="1158403"/>
            <a:ext cx="4622415"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4" name="Picture Placeholder 4">
            <a:extLst>
              <a:ext uri="{FF2B5EF4-FFF2-40B4-BE49-F238E27FC236}">
                <a16:creationId xmlns:a16="http://schemas.microsoft.com/office/drawing/2014/main" id="{CA1E2F42-C2F5-0245-AD61-4ABF8A06C5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6" name="Picture 15">
            <a:extLst>
              <a:ext uri="{FF2B5EF4-FFF2-40B4-BE49-F238E27FC236}">
                <a16:creationId xmlns:a16="http://schemas.microsoft.com/office/drawing/2014/main" id="{AD96D83E-976F-CB43-8C93-59984E85BC72}"/>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25882616"/>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236" userDrawn="1">
          <p15:clr>
            <a:srgbClr val="FBAE40"/>
          </p15:clr>
        </p15:guide>
        <p15:guide id="10" orient="horz" pos="23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Full Page Image Coll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Picture Placeholder 3">
            <a:extLst>
              <a:ext uri="{FF2B5EF4-FFF2-40B4-BE49-F238E27FC236}">
                <a16:creationId xmlns:a16="http://schemas.microsoft.com/office/drawing/2014/main" id="{41EBFB52-47B2-44CB-B9B5-C8C4D2F2AF23}"/>
              </a:ext>
            </a:extLst>
          </p:cNvPr>
          <p:cNvSpPr>
            <a:spLocks noGrp="1"/>
          </p:cNvSpPr>
          <p:nvPr>
            <p:ph type="pic" sz="quarter" idx="13"/>
          </p:nvPr>
        </p:nvSpPr>
        <p:spPr>
          <a:xfrm>
            <a:off x="325833" y="1167730"/>
            <a:ext cx="242961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5" name="Picture Placeholder 3">
            <a:extLst>
              <a:ext uri="{FF2B5EF4-FFF2-40B4-BE49-F238E27FC236}">
                <a16:creationId xmlns:a16="http://schemas.microsoft.com/office/drawing/2014/main" id="{0772F182-62BF-4CD4-AFAB-DD3986E2570A}"/>
              </a:ext>
            </a:extLst>
          </p:cNvPr>
          <p:cNvSpPr>
            <a:spLocks noGrp="1"/>
          </p:cNvSpPr>
          <p:nvPr>
            <p:ph type="pic" sz="quarter" idx="15"/>
          </p:nvPr>
        </p:nvSpPr>
        <p:spPr>
          <a:xfrm>
            <a:off x="2988620" y="1157898"/>
            <a:ext cx="405204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8" name="Picture Placeholder 3">
            <a:extLst>
              <a:ext uri="{FF2B5EF4-FFF2-40B4-BE49-F238E27FC236}">
                <a16:creationId xmlns:a16="http://schemas.microsoft.com/office/drawing/2014/main" id="{CDFD8E56-6E37-43C9-8D07-9658BFA53A71}"/>
              </a:ext>
            </a:extLst>
          </p:cNvPr>
          <p:cNvSpPr>
            <a:spLocks noGrp="1"/>
          </p:cNvSpPr>
          <p:nvPr>
            <p:ph type="pic" sz="quarter" idx="18"/>
          </p:nvPr>
        </p:nvSpPr>
        <p:spPr>
          <a:xfrm>
            <a:off x="7264785" y="1157898"/>
            <a:ext cx="4622415"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7" name="Picture Placeholder 3">
            <a:extLst>
              <a:ext uri="{FF2B5EF4-FFF2-40B4-BE49-F238E27FC236}">
                <a16:creationId xmlns:a16="http://schemas.microsoft.com/office/drawing/2014/main" id="{F90C7393-C78B-48EB-AC56-F592B5062718}"/>
              </a:ext>
            </a:extLst>
          </p:cNvPr>
          <p:cNvSpPr>
            <a:spLocks noGrp="1"/>
          </p:cNvSpPr>
          <p:nvPr>
            <p:ph type="pic" sz="quarter" idx="17"/>
          </p:nvPr>
        </p:nvSpPr>
        <p:spPr>
          <a:xfrm>
            <a:off x="325833" y="3733800"/>
            <a:ext cx="405204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6" name="Picture Placeholder 3">
            <a:extLst>
              <a:ext uri="{FF2B5EF4-FFF2-40B4-BE49-F238E27FC236}">
                <a16:creationId xmlns:a16="http://schemas.microsoft.com/office/drawing/2014/main" id="{2A64CEAF-F72A-4665-A1E7-EE72A6BE8FF2}"/>
              </a:ext>
            </a:extLst>
          </p:cNvPr>
          <p:cNvSpPr>
            <a:spLocks noGrp="1"/>
          </p:cNvSpPr>
          <p:nvPr>
            <p:ph type="pic" sz="quarter" idx="16"/>
          </p:nvPr>
        </p:nvSpPr>
        <p:spPr>
          <a:xfrm>
            <a:off x="4611050" y="3733800"/>
            <a:ext cx="242961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9" name="Picture Placeholder 3">
            <a:extLst>
              <a:ext uri="{FF2B5EF4-FFF2-40B4-BE49-F238E27FC236}">
                <a16:creationId xmlns:a16="http://schemas.microsoft.com/office/drawing/2014/main" id="{E8BF7EBF-D330-4550-AA20-B874337DB116}"/>
              </a:ext>
            </a:extLst>
          </p:cNvPr>
          <p:cNvSpPr>
            <a:spLocks noGrp="1"/>
          </p:cNvSpPr>
          <p:nvPr>
            <p:ph type="pic" sz="quarter" idx="19"/>
          </p:nvPr>
        </p:nvSpPr>
        <p:spPr>
          <a:xfrm>
            <a:off x="7264784" y="3733800"/>
            <a:ext cx="4622415"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83144689-DF27-4C4F-AEEE-8283850944EB}"/>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20" name="Picture 19">
            <a:extLst>
              <a:ext uri="{FF2B5EF4-FFF2-40B4-BE49-F238E27FC236}">
                <a16:creationId xmlns:a16="http://schemas.microsoft.com/office/drawing/2014/main" id="{A3F49034-53B1-F447-8617-CDE9CE77F9C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4473162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352" userDrawn="1">
          <p15:clr>
            <a:srgbClr val="FBAE40"/>
          </p15:clr>
        </p15:guide>
        <p15:guide id="10" orient="horz" pos="22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2/3 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25" name="Content Placeholder 3">
            <a:extLst>
              <a:ext uri="{FF2B5EF4-FFF2-40B4-BE49-F238E27FC236}">
                <a16:creationId xmlns:a16="http://schemas.microsoft.com/office/drawing/2014/main" id="{24C93AA4-914B-45B2-8818-F28671B740D9}"/>
              </a:ext>
            </a:extLst>
          </p:cNvPr>
          <p:cNvSpPr>
            <a:spLocks noGrp="1"/>
          </p:cNvSpPr>
          <p:nvPr>
            <p:ph sz="quarter" idx="19" hasCustomPrompt="1"/>
          </p:nvPr>
        </p:nvSpPr>
        <p:spPr>
          <a:xfrm>
            <a:off x="325439" y="1149350"/>
            <a:ext cx="7544032"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15184" y="1157898"/>
            <a:ext cx="3772016" cy="4971439"/>
          </a:xfrm>
          <a:prstGeom prst="rect">
            <a:avLst/>
          </a:prstGeom>
        </p:spPr>
        <p:txBody>
          <a:bodyPr tIns="0" bIns="0"/>
          <a:lstStyle>
            <a:lvl1pPr>
              <a:defRPr lang="en-US" sz="1600" kern="1200" baseline="0" dirty="0">
                <a:solidFill>
                  <a:schemeClr val="accent1"/>
                </a:solidFill>
                <a:latin typeface="+mn-lt"/>
                <a:ea typeface="+mn-ea"/>
                <a:cs typeface="+mn-cs"/>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76A13BB6-85A5-8644-883F-958DBA5B363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0" name="Picture 9">
            <a:extLst>
              <a:ext uri="{FF2B5EF4-FFF2-40B4-BE49-F238E27FC236}">
                <a16:creationId xmlns:a16="http://schemas.microsoft.com/office/drawing/2014/main" id="{B76780DF-95CB-2344-9B62-F51096A6644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18246319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11561762"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2" name="Picture 11">
            <a:extLst>
              <a:ext uri="{FF2B5EF4-FFF2-40B4-BE49-F238E27FC236}">
                <a16:creationId xmlns:a16="http://schemas.microsoft.com/office/drawing/2014/main" id="{C80D20E1-5E2F-DC49-B11B-024820BA606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69589256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7544033"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11" name="Text Placeholder 8">
            <a:extLst>
              <a:ext uri="{FF2B5EF4-FFF2-40B4-BE49-F238E27FC236}">
                <a16:creationId xmlns:a16="http://schemas.microsoft.com/office/drawing/2014/main" id="{0078D08B-4AC0-413A-8D64-84876BCF693E}"/>
              </a:ext>
            </a:extLst>
          </p:cNvPr>
          <p:cNvSpPr>
            <a:spLocks noGrp="1"/>
          </p:cNvSpPr>
          <p:nvPr>
            <p:ph type="body" sz="quarter" idx="20" hasCustomPrompt="1"/>
          </p:nvPr>
        </p:nvSpPr>
        <p:spPr>
          <a:xfrm>
            <a:off x="8106131" y="1158403"/>
            <a:ext cx="378106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C89BDC3-593E-A843-8BF2-5F4E73EEADB4}"/>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79DBF0CF-4090-334E-9533-542A553DBDA3}"/>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254455920"/>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Half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Content Placeholder 3">
            <a:extLst>
              <a:ext uri="{FF2B5EF4-FFF2-40B4-BE49-F238E27FC236}">
                <a16:creationId xmlns:a16="http://schemas.microsoft.com/office/drawing/2014/main" id="{B10A3255-96BA-4D60-BF32-DF5A0CF4AE4F}"/>
              </a:ext>
            </a:extLst>
          </p:cNvPr>
          <p:cNvSpPr>
            <a:spLocks noGrp="1"/>
          </p:cNvSpPr>
          <p:nvPr>
            <p:ph sz="quarter" idx="19" hasCustomPrompt="1"/>
          </p:nvPr>
        </p:nvSpPr>
        <p:spPr>
          <a:xfrm>
            <a:off x="325439" y="1149350"/>
            <a:ext cx="5595527"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0E00FE3C-6612-402C-B97E-100F9A45454F}"/>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3704" y="6308939"/>
            <a:ext cx="495890" cy="403111"/>
          </a:xfrm>
          <a:prstGeom prst="rect">
            <a:avLst/>
          </a:prstGeom>
        </p:spPr>
      </p:pic>
    </p:spTree>
    <p:extLst>
      <p:ext uri="{BB962C8B-B14F-4D97-AF65-F5344CB8AC3E}">
        <p14:creationId xmlns:p14="http://schemas.microsoft.com/office/powerpoint/2010/main" val="210415475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HalfPag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Text Placeholder 8">
            <a:extLst>
              <a:ext uri="{FF2B5EF4-FFF2-40B4-BE49-F238E27FC236}">
                <a16:creationId xmlns:a16="http://schemas.microsoft.com/office/drawing/2014/main" id="{2B75052F-0636-4932-8F2E-F2F81FDD5A13}"/>
              </a:ext>
            </a:extLst>
          </p:cNvPr>
          <p:cNvSpPr>
            <a:spLocks noGrp="1"/>
          </p:cNvSpPr>
          <p:nvPr>
            <p:ph type="body" sz="quarter" idx="19" hasCustomPrompt="1"/>
          </p:nvPr>
        </p:nvSpPr>
        <p:spPr>
          <a:xfrm>
            <a:off x="325438" y="1149350"/>
            <a:ext cx="559060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4" name="Content Placeholder 3">
            <a:extLst>
              <a:ext uri="{FF2B5EF4-FFF2-40B4-BE49-F238E27FC236}">
                <a16:creationId xmlns:a16="http://schemas.microsoft.com/office/drawing/2014/main" id="{F990E6F4-5BA5-461C-98F8-2FA662FC386F}"/>
              </a:ext>
            </a:extLst>
          </p:cNvPr>
          <p:cNvSpPr>
            <a:spLocks noGrp="1"/>
          </p:cNvSpPr>
          <p:nvPr>
            <p:ph sz="quarter" idx="20" hasCustomPrompt="1"/>
          </p:nvPr>
        </p:nvSpPr>
        <p:spPr>
          <a:xfrm>
            <a:off x="325439" y="1692998"/>
            <a:ext cx="5595527" cy="44363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a:p>
        </p:txBody>
      </p:sp>
      <p:sp>
        <p:nvSpPr>
          <p:cNvPr id="11" name="Text Placeholder 8">
            <a:extLst>
              <a:ext uri="{FF2B5EF4-FFF2-40B4-BE49-F238E27FC236}">
                <a16:creationId xmlns:a16="http://schemas.microsoft.com/office/drawing/2014/main" id="{66FC4C66-5FFB-40F0-AC3F-B1D1D04E119C}"/>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6F4E35D4-6128-8B41-9123-30295AF368DD}"/>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78543D20-DDB8-5247-B162-452D9A21158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3704" y="6308939"/>
            <a:ext cx="495890" cy="403111"/>
          </a:xfrm>
          <a:prstGeom prst="rect">
            <a:avLst/>
          </a:prstGeom>
        </p:spPr>
      </p:pic>
    </p:spTree>
    <p:extLst>
      <p:ext uri="{BB962C8B-B14F-4D97-AF65-F5344CB8AC3E}">
        <p14:creationId xmlns:p14="http://schemas.microsoft.com/office/powerpoint/2010/main" val="39920055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8" name="Picture 7">
            <a:extLst>
              <a:ext uri="{FF2B5EF4-FFF2-40B4-BE49-F238E27FC236}">
                <a16:creationId xmlns:a16="http://schemas.microsoft.com/office/drawing/2014/main" id="{D0E8DD23-376B-D042-93F3-9B85EB4C3C1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18160062"/>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Video Slid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1" name="Content Placeholder 3">
            <a:extLst>
              <a:ext uri="{FF2B5EF4-FFF2-40B4-BE49-F238E27FC236}">
                <a16:creationId xmlns:a16="http://schemas.microsoft.com/office/drawing/2014/main" id="{C8B8085A-D291-4463-8D01-7FA09C7E8216}"/>
              </a:ext>
            </a:extLst>
          </p:cNvPr>
          <p:cNvSpPr>
            <a:spLocks noGrp="1"/>
          </p:cNvSpPr>
          <p:nvPr>
            <p:ph sz="quarter" idx="16"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674891"/>
            <a:ext cx="11563200" cy="4459448"/>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9051DCD0-3964-C241-8800-8AEFF47F2642}"/>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a:t>Partner logo</a:t>
            </a:r>
          </a:p>
        </p:txBody>
      </p:sp>
      <p:pic>
        <p:nvPicPr>
          <p:cNvPr id="13" name="Picture 12">
            <a:extLst>
              <a:ext uri="{FF2B5EF4-FFF2-40B4-BE49-F238E27FC236}">
                <a16:creationId xmlns:a16="http://schemas.microsoft.com/office/drawing/2014/main" id="{81605404-8C18-AB41-B5E3-98BCC34C0E67}"/>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00991027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BVE_Cover/End_Bottom ba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91F2816-65F1-482C-B5B4-E5C909BC2AE8}"/>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Click the central icon to add background picture</a:t>
            </a:r>
            <a:endParaRPr lang="en-GB"/>
          </a:p>
        </p:txBody>
      </p:sp>
      <p:sp>
        <p:nvSpPr>
          <p:cNvPr id="32" name="Title">
            <a:extLst>
              <a:ext uri="{FF2B5EF4-FFF2-40B4-BE49-F238E27FC236}">
                <a16:creationId xmlns:a16="http://schemas.microsoft.com/office/drawing/2014/main" id="{77948493-4899-E642-8DB6-71465BB5986D}"/>
              </a:ext>
            </a:extLst>
          </p:cNvPr>
          <p:cNvSpPr>
            <a:spLocks noGrp="1"/>
          </p:cNvSpPr>
          <p:nvPr>
            <p:ph type="title" hasCustomPrompt="1"/>
          </p:nvPr>
        </p:nvSpPr>
        <p:spPr>
          <a:xfrm>
            <a:off x="1001259" y="4375798"/>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31" name="Sub title">
            <a:extLst>
              <a:ext uri="{FF2B5EF4-FFF2-40B4-BE49-F238E27FC236}">
                <a16:creationId xmlns:a16="http://schemas.microsoft.com/office/drawing/2014/main" id="{228973A0-6782-E144-B6BE-8A91E0CB5DCA}"/>
              </a:ext>
            </a:extLst>
          </p:cNvPr>
          <p:cNvSpPr>
            <a:spLocks noGrp="1"/>
          </p:cNvSpPr>
          <p:nvPr>
            <p:ph type="body" sz="quarter" idx="13" hasCustomPrompt="1"/>
          </p:nvPr>
        </p:nvSpPr>
        <p:spPr>
          <a:xfrm>
            <a:off x="1001713" y="5478682"/>
            <a:ext cx="6423025" cy="445868"/>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11" name="Text Placeholder 8">
            <a:extLst>
              <a:ext uri="{FF2B5EF4-FFF2-40B4-BE49-F238E27FC236}">
                <a16:creationId xmlns:a16="http://schemas.microsoft.com/office/drawing/2014/main" id="{55285386-2331-4BA8-9102-7E7175F8F8C9}"/>
              </a:ext>
            </a:extLst>
          </p:cNvPr>
          <p:cNvSpPr>
            <a:spLocks noGrp="1"/>
          </p:cNvSpPr>
          <p:nvPr>
            <p:ph type="body" sz="quarter" idx="16" hasCustomPrompt="1"/>
          </p:nvPr>
        </p:nvSpPr>
        <p:spPr>
          <a:xfrm>
            <a:off x="1001259" y="6111526"/>
            <a:ext cx="5363327"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Partner logo">
            <a:extLst>
              <a:ext uri="{FF2B5EF4-FFF2-40B4-BE49-F238E27FC236}">
                <a16:creationId xmlns:a16="http://schemas.microsoft.com/office/drawing/2014/main" id="{E2646508-2137-5D48-AA82-17BA6E64E66C}"/>
              </a:ext>
              <a:ext uri="{C183D7F6-B498-43B3-948B-1728B52AA6E4}">
                <adec:decorative xmlns:adec="http://schemas.microsoft.com/office/drawing/2017/decorative" val="0"/>
              </a:ext>
            </a:extLst>
          </p:cNvPr>
          <p:cNvSpPr>
            <a:spLocks noGrp="1"/>
          </p:cNvSpPr>
          <p:nvPr>
            <p:ph type="pic" sz="quarter" idx="14" hasCustomPrompt="1"/>
          </p:nvPr>
        </p:nvSpPr>
        <p:spPr>
          <a:xfrm>
            <a:off x="10096483" y="150462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a:t>Partner logo</a:t>
            </a:r>
          </a:p>
        </p:txBody>
      </p:sp>
      <p:sp>
        <p:nvSpPr>
          <p:cNvPr id="13" name="Locations">
            <a:extLst>
              <a:ext uri="{FF2B5EF4-FFF2-40B4-BE49-F238E27FC236}">
                <a16:creationId xmlns:a16="http://schemas.microsoft.com/office/drawing/2014/main" id="{22EA7560-7CFA-493F-828C-2F865C4FEA86}"/>
              </a:ext>
            </a:extLst>
          </p:cNvPr>
          <p:cNvSpPr>
            <a:spLocks noGrp="1"/>
          </p:cNvSpPr>
          <p:nvPr>
            <p:ph type="body" sz="quarter" idx="18" hasCustomPrompt="1"/>
          </p:nvPr>
        </p:nvSpPr>
        <p:spPr>
          <a:xfrm>
            <a:off x="6752349" y="6294092"/>
            <a:ext cx="5210703" cy="322262"/>
          </a:xfrm>
          <a:prstGeom prst="rect">
            <a:avLst/>
          </a:prstGeom>
          <a:solidFill>
            <a:srgbClr val="120742"/>
          </a:solidFill>
        </p:spPr>
        <p:txBody>
          <a:bodyPr anchor="ctr"/>
          <a:lstStyle>
            <a:lvl1pPr marL="0" indent="0" algn="r">
              <a:lnSpc>
                <a:spcPct val="100000"/>
              </a:lnSpc>
              <a:spcBef>
                <a:spcPts val="400"/>
              </a:spcBef>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853274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8E0D-3723-DB46-AD2B-3118B2035D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88177E-EC12-6B45-B699-5FC992660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4A6E95E6-7177-094D-89F1-1BB374C748A7}"/>
              </a:ext>
              <a:ext uri="{C183D7F6-B498-43B3-948B-1728B52AA6E4}">
                <adec:decorative xmlns:adec="http://schemas.microsoft.com/office/drawing/2017/decorative" val="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152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523-DB5A-EB45-868A-FF9695C559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311E57-8DA1-A846-8863-F2C271F60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054C57-823D-6948-BABD-AAEF6DEC25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195DBD-B0AC-074E-A729-966A6FACA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A16180-2DF4-774C-ADDA-C5B4FF2EE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828AF-F08A-7E4F-989C-D37ADD16E8BA}"/>
              </a:ext>
            </a:extLst>
          </p:cNvPr>
          <p:cNvSpPr>
            <a:spLocks noGrp="1"/>
          </p:cNvSpPr>
          <p:nvPr>
            <p:ph type="dt" sz="half" idx="10"/>
          </p:nvPr>
        </p:nvSpPr>
        <p:spPr/>
        <p:txBody>
          <a:bodyPr/>
          <a:lstStyle/>
          <a:p>
            <a:fld id="{9BCD86E4-63E0-F740-A65D-19FA676B1081}" type="datetimeFigureOut">
              <a:rPr lang="en-US" smtClean="0"/>
              <a:t>6/20/2024</a:t>
            </a:fld>
            <a:endParaRPr lang="en-US"/>
          </a:p>
        </p:txBody>
      </p:sp>
      <p:sp>
        <p:nvSpPr>
          <p:cNvPr id="8" name="Footer Placeholder 7">
            <a:extLst>
              <a:ext uri="{FF2B5EF4-FFF2-40B4-BE49-F238E27FC236}">
                <a16:creationId xmlns:a16="http://schemas.microsoft.com/office/drawing/2014/main" id="{79E608C9-3CBA-D44C-8999-0EACD76D504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74198-C3FF-B944-9730-B726BB817373}"/>
              </a:ext>
            </a:extLst>
          </p:cNvPr>
          <p:cNvSpPr>
            <a:spLocks noGrp="1"/>
          </p:cNvSpPr>
          <p:nvPr>
            <p:ph type="sldNum" sz="quarter" idx="12"/>
          </p:nvPr>
        </p:nvSpPr>
        <p:spPr/>
        <p:txBody>
          <a:bodyPr/>
          <a:lstStyle/>
          <a:p>
            <a:fld id="{11E70006-CDA3-E044-BEF7-40A57D243F45}" type="slidenum">
              <a:rPr lang="en-US" smtClean="0"/>
              <a:t>‹#›</a:t>
            </a:fld>
            <a:endParaRPr lang="en-US"/>
          </a:p>
        </p:txBody>
      </p:sp>
    </p:spTree>
    <p:extLst>
      <p:ext uri="{BB962C8B-B14F-4D97-AF65-F5344CB8AC3E}">
        <p14:creationId xmlns:p14="http://schemas.microsoft.com/office/powerpoint/2010/main" val="419489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DA4C-8946-5E4B-8D67-D65C36BB53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73E01C-0FC4-BF4D-825C-B3AC8F5A0E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2A6A39-4587-AE49-B4FF-51C7AF859B6E}"/>
              </a:ext>
            </a:extLst>
          </p:cNvPr>
          <p:cNvSpPr>
            <a:spLocks noGrp="1"/>
          </p:cNvSpPr>
          <p:nvPr>
            <p:ph type="dt" sz="half" idx="10"/>
          </p:nvPr>
        </p:nvSpPr>
        <p:spPr/>
        <p:txBody>
          <a:bodyPr/>
          <a:lstStyle/>
          <a:p>
            <a:fld id="{9BCD86E4-63E0-F740-A65D-19FA676B1081}" type="datetimeFigureOut">
              <a:rPr lang="en-US" smtClean="0"/>
              <a:t>6/20/2024</a:t>
            </a:fld>
            <a:endParaRPr lang="en-US"/>
          </a:p>
        </p:txBody>
      </p:sp>
      <p:sp>
        <p:nvSpPr>
          <p:cNvPr id="6" name="Slide Number Placeholder 5">
            <a:extLst>
              <a:ext uri="{FF2B5EF4-FFF2-40B4-BE49-F238E27FC236}">
                <a16:creationId xmlns:a16="http://schemas.microsoft.com/office/drawing/2014/main" id="{14AB001E-F7D5-FC45-8265-4B243EE4E7B7}"/>
              </a:ext>
            </a:extLst>
          </p:cNvPr>
          <p:cNvSpPr>
            <a:spLocks noGrp="1"/>
          </p:cNvSpPr>
          <p:nvPr>
            <p:ph type="sldNum" sz="quarter" idx="12"/>
          </p:nvPr>
        </p:nvSpPr>
        <p:spPr/>
        <p:txBody>
          <a:bodyPr/>
          <a:lstStyle/>
          <a:p>
            <a:fld id="{11E70006-CDA3-E044-BEF7-40A57D243F45}" type="slidenum">
              <a:rPr lang="en-US" smtClean="0"/>
              <a:t>‹#›</a:t>
            </a:fld>
            <a:endParaRPr lang="en-US"/>
          </a:p>
        </p:txBody>
      </p:sp>
      <p:sp>
        <p:nvSpPr>
          <p:cNvPr id="5" name="Footer Placeholder 4">
            <a:extLst>
              <a:ext uri="{FF2B5EF4-FFF2-40B4-BE49-F238E27FC236}">
                <a16:creationId xmlns:a16="http://schemas.microsoft.com/office/drawing/2014/main" id="{F56C540F-8BFF-8544-84A9-B227FF5DFFA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2816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9F20-67A7-4264-9367-FAA38A1E23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BD2F73-32DF-4FDD-9767-859088C0F4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3E2BD3-B797-4012-A1A1-45A36C6B9B4A}"/>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4315EAE7-C9AA-496B-9C9E-39DBC44F8A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17F8B5-AD71-4FB0-B48E-B843BE70A372}"/>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1118249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4FB1-06E5-44BD-852A-C777001FE8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F3D970-0E21-418B-B644-4FB4C2EF27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0FEDCB-ED89-453F-B681-959C516C4AF0}"/>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9668AE34-D315-47DF-B21C-3589A65CB1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E4F7F9-4E67-4DDB-A366-38777BA5AADD}"/>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3345342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67264-CC05-495C-BF3D-63C3991851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13AE1C-7849-461C-AEFE-2810A7822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E9D65-1B99-4AB2-A8EC-C57A1837A756}"/>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87A73A06-4332-4858-939A-6FFBB20967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9CFB62-8F49-4158-B565-EC8D2E881804}"/>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3777582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3DCC-8F1B-46AE-9BCA-B3CE12530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6084D8-8622-41CB-B2F7-7CB6B7C22D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367CB0-8879-4B60-9878-79D24FCEA1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47DC36-B755-4F39-B860-1279BEB2B96E}"/>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6" name="Footer Placeholder 5">
            <a:extLst>
              <a:ext uri="{FF2B5EF4-FFF2-40B4-BE49-F238E27FC236}">
                <a16:creationId xmlns:a16="http://schemas.microsoft.com/office/drawing/2014/main" id="{8E46FAD5-F6ED-45D4-A191-AC76A55F6D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7A6731-8388-435F-B6DC-FD82F863AA5B}"/>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3586377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E1C8-AC13-421D-AA8D-1F17C8C5547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F2FCE0-1ECB-4B64-84AD-C94E2D26EF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E166B-8479-4921-8BB0-5D3654E3C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EF6F40-2236-4ED3-BE43-93439C579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4CEA7-7476-49D3-9482-1E583F5B38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3FDF0B-0E49-4CED-AA5C-A37611FC433C}"/>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8" name="Footer Placeholder 7">
            <a:extLst>
              <a:ext uri="{FF2B5EF4-FFF2-40B4-BE49-F238E27FC236}">
                <a16:creationId xmlns:a16="http://schemas.microsoft.com/office/drawing/2014/main" id="{FDE862AA-B592-4498-8951-F65E5A3105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C21A80-5ECD-4DF9-9C5F-48C775CC9865}"/>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244719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9026-7564-40E3-9B5D-518583514C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98D854-5CE4-4EC4-8257-01222A4B5DBE}"/>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4" name="Footer Placeholder 3">
            <a:extLst>
              <a:ext uri="{FF2B5EF4-FFF2-40B4-BE49-F238E27FC236}">
                <a16:creationId xmlns:a16="http://schemas.microsoft.com/office/drawing/2014/main" id="{ECC00097-F14F-4DB9-A74B-322CF20753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B791AA-6378-49E0-927F-14F12875773E}"/>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1227009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14330-CEB1-48E8-A3C1-4B079A931383}"/>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3" name="Footer Placeholder 2">
            <a:extLst>
              <a:ext uri="{FF2B5EF4-FFF2-40B4-BE49-F238E27FC236}">
                <a16:creationId xmlns:a16="http://schemas.microsoft.com/office/drawing/2014/main" id="{7B795ACC-52A2-4455-A86E-BF0DF59D17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AFE1DA-EE0C-44A9-B45D-E036DCD71083}"/>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228730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4"/>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3" y="3780452"/>
            <a:ext cx="6423025" cy="413391"/>
          </a:xfrm>
          <a:prstGeom prst="rect">
            <a:avLst/>
          </a:prstGeom>
        </p:spPr>
        <p:txBody>
          <a:bodyPr/>
          <a:lstStyle>
            <a:lvl1pPr marL="0" indent="0">
              <a:buNone/>
              <a:defRPr sz="2400" baseline="0">
                <a:solidFill>
                  <a:schemeClr val="bg1"/>
                </a:solidFill>
              </a:defRPr>
            </a:lvl1pPr>
          </a:lstStyle>
          <a:p>
            <a:pPr lvl="0"/>
            <a:r>
              <a:rPr lang="en-GB"/>
              <a:t>Click to edit speaker’s name</a:t>
            </a:r>
            <a:endParaRPr lang="en-US"/>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59" y="6111526"/>
            <a:ext cx="6423025" cy="322262"/>
          </a:xfrm>
          <a:prstGeom prst="rect">
            <a:avLst/>
          </a:prstGeom>
        </p:spPr>
        <p:txBody>
          <a:bodyPr/>
          <a:lstStyle>
            <a:lvl1pPr marL="0" indent="0">
              <a:buNone/>
              <a:defRPr sz="2000" b="1" i="0" baseline="0">
                <a:solidFill>
                  <a:schemeClr val="bg1"/>
                </a:solidFill>
              </a:defRPr>
            </a:lvl1pPr>
          </a:lstStyle>
          <a:p>
            <a:pPr lvl="0"/>
            <a:r>
              <a:rPr lang="en-GB"/>
              <a:t>Click to add hashtag</a:t>
            </a:r>
            <a:endParaRPr lang="en-US"/>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9" name="Logos">
            <a:extLst>
              <a:ext uri="{FF2B5EF4-FFF2-40B4-BE49-F238E27FC236}">
                <a16:creationId xmlns:a16="http://schemas.microsoft.com/office/drawing/2014/main" id="{E41796DB-48D6-6B49-9BF5-BF764821060F}"/>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4195529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97F1-4E6C-4929-B8D0-4B383B86E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C0E8B3F-7331-4484-AA5D-D5512E22E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44CED8-B3CB-4E51-8718-F846136D3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3C835-CFB2-46F0-AD43-C1CC74D07666}"/>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6" name="Footer Placeholder 5">
            <a:extLst>
              <a:ext uri="{FF2B5EF4-FFF2-40B4-BE49-F238E27FC236}">
                <a16:creationId xmlns:a16="http://schemas.microsoft.com/office/drawing/2014/main" id="{4BA35412-0D29-4261-BFCD-F3CC3E49C7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A6E30A-EE26-4659-8E77-FE8EEB706BE6}"/>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1662358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F3C4-0B91-4CA1-8C3A-5A223E58AB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3A8C3E-288C-443F-BA81-0E679BD75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A7F6D4-8573-45F3-BC1A-FE47B1C8E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3AF9C-3A49-4D3B-AD15-0863CFCE788B}"/>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6" name="Footer Placeholder 5">
            <a:extLst>
              <a:ext uri="{FF2B5EF4-FFF2-40B4-BE49-F238E27FC236}">
                <a16:creationId xmlns:a16="http://schemas.microsoft.com/office/drawing/2014/main" id="{E0A5D4B5-2649-48E7-92A4-9DFC1DE3D1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C8188-D297-4B31-8888-59C5738604E3}"/>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417389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725F-0D3A-475C-9724-0EF86A3374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770F9D-611A-4893-BAAC-8818B519D1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AB5F8-1C0C-415A-9C9E-52470766A8A1}"/>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C20CA78B-C1AF-4B9A-8F79-465F2C18A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4FACDD-23CC-44CD-850C-A795D5B5200B}"/>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1496081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2794CD-0130-4A56-A9CA-B529E13886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86A961-3B26-474F-9F02-17E0BC4291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0DE0E-DA3B-4B23-9A94-A3524448C836}"/>
              </a:ext>
            </a:extLst>
          </p:cNvPr>
          <p:cNvSpPr>
            <a:spLocks noGrp="1"/>
          </p:cNvSpPr>
          <p:nvPr>
            <p:ph type="dt" sz="half" idx="10"/>
          </p:nvPr>
        </p:nvSpPr>
        <p:spPr/>
        <p:txBody>
          <a:body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F52314B2-08B1-4748-805F-86A8B96F3F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7BD5D-EAE9-4687-82E6-7C06F0A534B2}"/>
              </a:ext>
            </a:extLst>
          </p:cNvPr>
          <p:cNvSpPr>
            <a:spLocks noGrp="1"/>
          </p:cNvSpPr>
          <p:nvPr>
            <p:ph type="sldNum" sz="quarter" idx="12"/>
          </p:nvPr>
        </p:nvSpPr>
        <p:spPr/>
        <p:txBody>
          <a:bodyPr/>
          <a:lstStyle/>
          <a:p>
            <a:fld id="{B1AA7DBF-CC5C-4805-9DE9-5C9DFC2A2472}" type="slidenum">
              <a:rPr lang="en-GB" smtClean="0"/>
              <a:t>‹#›</a:t>
            </a:fld>
            <a:endParaRPr lang="en-GB"/>
          </a:p>
        </p:txBody>
      </p:sp>
    </p:spTree>
    <p:extLst>
      <p:ext uri="{BB962C8B-B14F-4D97-AF65-F5344CB8AC3E}">
        <p14:creationId xmlns:p14="http://schemas.microsoft.com/office/powerpoint/2010/main" val="1550271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41AD-E6D8-44A4-8C3A-03E7BF3B6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1098C37-B4BB-4FFE-9B38-2BF3507B2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7805CA-53D4-40A0-B3B6-33DBC99F31F5}"/>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EE4835ED-9905-45A0-9119-D853D6FE41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4E6E54-E22A-4172-8214-60D410614F50}"/>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3337921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0F7F-2A1C-451E-8DD5-2667A257C2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B073FE-4CAB-4B27-BADB-9F0FB2FB23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59B2CB-1793-4AFE-ABF0-FB9A834C8D86}"/>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6BD5C9A7-EAB9-4334-AE70-1C4755F1A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230AED-9935-4799-8AA2-5061F9CE2E60}"/>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340277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D229-0C1C-49B3-93EA-02C247C83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1E87B7-8CCB-4143-9297-4A98FF33A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A83345-2950-4059-9E22-9251C0ADBFCC}"/>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B1BF06A5-9555-482F-9809-E5249DA05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6EC937-F3C8-431D-B263-B1971345819D}"/>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1949276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6CAD-38C7-48AA-8BE3-A5BBAEE159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36A8F-06C5-4CBE-8039-867A0CF30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D515E6-6E93-4DD2-A43D-2A675A4E5F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44F791-D083-4826-8B42-037E65F12AAD}"/>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6" name="Footer Placeholder 5">
            <a:extLst>
              <a:ext uri="{FF2B5EF4-FFF2-40B4-BE49-F238E27FC236}">
                <a16:creationId xmlns:a16="http://schemas.microsoft.com/office/drawing/2014/main" id="{B8720FB4-08E0-4044-BDB8-FC7CF555CE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B6602D-85A6-41B8-AA78-55DCAAE883B5}"/>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3171109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1D4-2733-4D3F-AAF2-8BCA094CB5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5F68EA-F7DD-4BD2-B19F-1CDE6AF7D8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988BE-AB5F-42A2-B332-97C48A010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9C01C8-62BB-4884-8E5B-046126250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3316C7-90DF-4C59-82C2-94D5CC94A2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4A11C2-6D24-478A-B89F-A6F10D4AE023}"/>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8" name="Footer Placeholder 7">
            <a:extLst>
              <a:ext uri="{FF2B5EF4-FFF2-40B4-BE49-F238E27FC236}">
                <a16:creationId xmlns:a16="http://schemas.microsoft.com/office/drawing/2014/main" id="{D2D9E8D9-C29E-46B6-86B0-CAD60ADC27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7360DC-2315-4CED-B87E-5D55145057E0}"/>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2734908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2414-8431-40C9-AA77-57774BE508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04D213-000B-4B5E-B28B-6299474930A1}"/>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4" name="Footer Placeholder 3">
            <a:extLst>
              <a:ext uri="{FF2B5EF4-FFF2-40B4-BE49-F238E27FC236}">
                <a16:creationId xmlns:a16="http://schemas.microsoft.com/office/drawing/2014/main" id="{47ED63A8-788B-4B45-BDAB-3C36688674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00A04E-1D63-4AD5-8CDF-BA084C5471F1}"/>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71162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BVE_Cover/End_Navy background_Centred">
    <p:bg>
      <p:bgPr>
        <a:solidFill>
          <a:srgbClr val="1E1541"/>
        </a:solidFill>
        <a:effectLst/>
      </p:bgPr>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EECD84F3-CF78-A94C-B74B-B6099D67A55A}"/>
              </a:ext>
            </a:extLst>
          </p:cNvPr>
          <p:cNvSpPr>
            <a:spLocks noGrp="1"/>
          </p:cNvSpPr>
          <p:nvPr>
            <p:ph type="title" hasCustomPrompt="1"/>
          </p:nvPr>
        </p:nvSpPr>
        <p:spPr>
          <a:xfrm>
            <a:off x="1001259" y="2668604"/>
            <a:ext cx="10189028" cy="1078798"/>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4" name="Text Placeholder 8">
            <a:extLst>
              <a:ext uri="{FF2B5EF4-FFF2-40B4-BE49-F238E27FC236}">
                <a16:creationId xmlns:a16="http://schemas.microsoft.com/office/drawing/2014/main" id="{163D32C7-79BD-5B43-8577-A450EBE06AA2}"/>
              </a:ext>
            </a:extLst>
          </p:cNvPr>
          <p:cNvSpPr>
            <a:spLocks noGrp="1"/>
          </p:cNvSpPr>
          <p:nvPr>
            <p:ph type="body" sz="quarter" idx="13" hasCustomPrompt="1"/>
          </p:nvPr>
        </p:nvSpPr>
        <p:spPr>
          <a:xfrm>
            <a:off x="2884260" y="3780453"/>
            <a:ext cx="6423025" cy="439122"/>
          </a:xfrm>
          <a:prstGeom prst="rect">
            <a:avLst/>
          </a:prstGeom>
        </p:spPr>
        <p:txBody>
          <a:bodyPr/>
          <a:lstStyle>
            <a:lvl1pPr marL="0" indent="0" algn="ctr">
              <a:buNone/>
              <a:defRPr sz="2400" baseline="0">
                <a:solidFill>
                  <a:schemeClr val="bg1"/>
                </a:solidFill>
              </a:defRPr>
            </a:lvl1pPr>
          </a:lstStyle>
          <a:p>
            <a:pPr lvl="0"/>
            <a:r>
              <a:rPr lang="en-GB"/>
              <a:t>Click to edit speaker’s name</a:t>
            </a:r>
            <a:endParaRPr lang="en-US"/>
          </a:p>
        </p:txBody>
      </p:sp>
      <p:sp>
        <p:nvSpPr>
          <p:cNvPr id="15" name="Text Placeholder 8">
            <a:extLst>
              <a:ext uri="{FF2B5EF4-FFF2-40B4-BE49-F238E27FC236}">
                <a16:creationId xmlns:a16="http://schemas.microsoft.com/office/drawing/2014/main" id="{2869F0AB-6BA2-184D-8261-47FD5EAAD564}"/>
              </a:ext>
            </a:extLst>
          </p:cNvPr>
          <p:cNvSpPr>
            <a:spLocks noGrp="1"/>
          </p:cNvSpPr>
          <p:nvPr>
            <p:ph type="body" sz="quarter" idx="15" hasCustomPrompt="1"/>
          </p:nvPr>
        </p:nvSpPr>
        <p:spPr>
          <a:xfrm>
            <a:off x="2884259" y="6111526"/>
            <a:ext cx="6423025" cy="322262"/>
          </a:xfrm>
          <a:prstGeom prst="rect">
            <a:avLst/>
          </a:prstGeom>
        </p:spPr>
        <p:txBody>
          <a:bodyPr/>
          <a:lstStyle>
            <a:lvl1pPr marL="0" indent="0" algn="ctr">
              <a:buNone/>
              <a:defRPr sz="2000" b="1" i="0" baseline="0">
                <a:solidFill>
                  <a:schemeClr val="bg1"/>
                </a:solidFill>
              </a:defRPr>
            </a:lvl1pPr>
          </a:lstStyle>
          <a:p>
            <a:pPr lvl="0"/>
            <a:r>
              <a:rPr lang="en-GB"/>
              <a:t>Click to add hashtag</a:t>
            </a:r>
            <a:endParaRPr lang="en-US"/>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8" name="Logos">
            <a:extLst>
              <a:ext uri="{FF2B5EF4-FFF2-40B4-BE49-F238E27FC236}">
                <a16:creationId xmlns:a16="http://schemas.microsoft.com/office/drawing/2014/main" id="{A87F04DC-5812-BF4C-865D-BDF86990C94A}"/>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798465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41840-23A3-44F3-8ACF-EF93B0C9AB18}"/>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3" name="Footer Placeholder 2">
            <a:extLst>
              <a:ext uri="{FF2B5EF4-FFF2-40B4-BE49-F238E27FC236}">
                <a16:creationId xmlns:a16="http://schemas.microsoft.com/office/drawing/2014/main" id="{7749E094-A88E-4A74-A0BE-6BC67832EC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B56A5C-46A9-46D8-956D-85EF4C58F4AF}"/>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523249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461A-362B-47FF-A882-A7B4C40AB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6ED036E-4892-4945-B78D-4A107BE50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712DDE-5243-4E89-BB72-98014E352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85B7B-3D3D-4562-8089-0FDADE0174D3}"/>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6" name="Footer Placeholder 5">
            <a:extLst>
              <a:ext uri="{FF2B5EF4-FFF2-40B4-BE49-F238E27FC236}">
                <a16:creationId xmlns:a16="http://schemas.microsoft.com/office/drawing/2014/main" id="{B4CFFC2D-FB0B-4569-BEE3-983F593427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77342D-14B4-47BF-9C90-566AD7FD8B6B}"/>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620821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A98D-5381-4B2C-BDDD-CCB991A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C45A8B-821A-4523-8151-AD53AB929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9BC3E1-9850-48B7-859F-611F9936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A8861-A8C5-4FCE-9FC5-D8609CAC680C}"/>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6" name="Footer Placeholder 5">
            <a:extLst>
              <a:ext uri="{FF2B5EF4-FFF2-40B4-BE49-F238E27FC236}">
                <a16:creationId xmlns:a16="http://schemas.microsoft.com/office/drawing/2014/main" id="{645F3A9A-FD6D-4B51-9543-EC74F76249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644D2C-9F7C-4C85-B919-89874D6D2749}"/>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3581364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1641-EC01-43EB-90D8-9F97594683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19CD53-6928-4471-B354-BEE461636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8163CD-191E-468D-86F4-63E138C42449}"/>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FF7C97A3-C0C1-4200-8BAC-33404D758F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E2B844-10CD-40AD-8515-C51B16DF8386}"/>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1683243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C21B51-3D25-4E26-A172-B827F9F4F2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E90D31-75DF-4283-959E-77EE5E742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F4BEF4-191B-4B7F-811B-44F3C8C75FA0}"/>
              </a:ext>
            </a:extLst>
          </p:cNvPr>
          <p:cNvSpPr>
            <a:spLocks noGrp="1"/>
          </p:cNvSpPr>
          <p:nvPr>
            <p:ph type="dt" sz="half" idx="10"/>
          </p:nvPr>
        </p:nvSpPr>
        <p:spPr/>
        <p:txBody>
          <a:body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882DAB3D-BF5C-4161-BFC4-A7B755AD1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B55E4-70B8-4014-9A24-313C0991760D}"/>
              </a:ext>
            </a:extLst>
          </p:cNvPr>
          <p:cNvSpPr>
            <a:spLocks noGrp="1"/>
          </p:cNvSpPr>
          <p:nvPr>
            <p:ph type="sldNum" sz="quarter" idx="12"/>
          </p:nvPr>
        </p:nvSpPr>
        <p:spPr/>
        <p:txBody>
          <a:bodyPr/>
          <a:lstStyle/>
          <a:p>
            <a:fld id="{0DE54BC3-8114-4110-8FEA-0FB9366CC941}" type="slidenum">
              <a:rPr lang="en-GB" smtClean="0"/>
              <a:t>‹#›</a:t>
            </a:fld>
            <a:endParaRPr lang="en-GB"/>
          </a:p>
        </p:txBody>
      </p:sp>
    </p:spTree>
    <p:extLst>
      <p:ext uri="{BB962C8B-B14F-4D97-AF65-F5344CB8AC3E}">
        <p14:creationId xmlns:p14="http://schemas.microsoft.com/office/powerpoint/2010/main" val="965845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userDrawn="1">
  <p:cSld name="Content_Open page">
    <p:spTree>
      <p:nvGrpSpPr>
        <p:cNvPr id="1" name=""/>
        <p:cNvGrpSpPr/>
        <p:nvPr/>
      </p:nvGrpSpPr>
      <p:grpSpPr bwMode="auto">
        <a:xfrm>
          <a:off x="0" y="0"/>
          <a:ext cx="0" cy="0"/>
          <a:chOff x="0" y="0"/>
          <a:chExt cx="0" cy="0"/>
        </a:xfrm>
      </p:grpSpPr>
      <p:sp>
        <p:nvSpPr>
          <p:cNvPr id="4" name="Rectangle 4" descr="Red box"/>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p:cNvSpPr>
            <a:spLocks noGrp="1"/>
          </p:cNvSpPr>
          <p:nvPr>
            <p:ph type="title" hasCustomPrompt="1"/>
          </p:nvPr>
        </p:nvSpPr>
        <p:spPr bwMode="auto">
          <a:xfrm>
            <a:off x="905254" y="394571"/>
            <a:ext cx="10981946" cy="519829"/>
          </a:xfrm>
          <a:prstGeom prst="rect">
            <a:avLst/>
          </a:prstGeom>
        </p:spPr>
        <p:txBody>
          <a:bodyPr anchor="t" anchorCtr="0"/>
          <a:lstStyle>
            <a:lvl1pPr>
              <a:defRPr sz="3200" cap="none">
                <a:solidFill>
                  <a:schemeClr val="accent1"/>
                </a:solidFill>
                <a:latin typeface="Arial Black"/>
              </a:defRPr>
            </a:lvl1pPr>
          </a:lstStyle>
          <a:p>
            <a:pPr>
              <a:defRPr/>
            </a:pPr>
            <a:r>
              <a:rPr lang="en-GB"/>
              <a:t>Title</a:t>
            </a:r>
            <a:endParaRPr lang="en-US"/>
          </a:p>
        </p:txBody>
      </p:sp>
      <p:sp>
        <p:nvSpPr>
          <p:cNvPr id="6" name="Content Placeholder 3"/>
          <p:cNvSpPr>
            <a:spLocks noGrp="1"/>
          </p:cNvSpPr>
          <p:nvPr>
            <p:ph sz="quarter" idx="10" hasCustomPrompt="1"/>
          </p:nvPr>
        </p:nvSpPr>
        <p:spPr bwMode="auto">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a:solidFill>
                  <a:schemeClr val="accent1"/>
                </a:solidFill>
                <a:latin typeface="+mn-lt"/>
              </a:defRPr>
            </a:lvl1pPr>
            <a:lvl2pPr marL="271463" indent="-271463">
              <a:lnSpc>
                <a:spcPct val="100000"/>
              </a:lnSpc>
              <a:spcBef>
                <a:spcPts val="0"/>
              </a:spcBef>
              <a:spcAft>
                <a:spcPts val="600"/>
              </a:spcAft>
              <a:buClr>
                <a:srgbClr val="E41F18"/>
              </a:buClr>
              <a:defRPr sz="1600">
                <a:solidFill>
                  <a:schemeClr val="accent1"/>
                </a:solidFill>
                <a:latin typeface="+mn-lt"/>
              </a:defRPr>
            </a:lvl2pPr>
            <a:lvl3pPr marL="533400" indent="-261938">
              <a:lnSpc>
                <a:spcPct val="100000"/>
              </a:lnSpc>
              <a:spcBef>
                <a:spcPts val="0"/>
              </a:spcBef>
              <a:spcAft>
                <a:spcPts val="600"/>
              </a:spcAft>
              <a:buClr>
                <a:srgbClr val="E41F18"/>
              </a:buClr>
              <a:defRPr sz="1600">
                <a:solidFill>
                  <a:schemeClr val="accent1"/>
                </a:solidFill>
                <a:latin typeface="+mn-lt"/>
              </a:defRPr>
            </a:lvl3pPr>
            <a:lvl4pPr marL="806450" indent="-273050">
              <a:lnSpc>
                <a:spcPct val="100000"/>
              </a:lnSpc>
              <a:spcBef>
                <a:spcPts val="0"/>
              </a:spcBef>
              <a:spcAft>
                <a:spcPts val="600"/>
              </a:spcAft>
              <a:buClr>
                <a:srgbClr val="E41F18"/>
              </a:buClr>
              <a:defRPr sz="16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 / Click icons to add content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7" name="Text Placeholder 3"/>
          <p:cNvSpPr>
            <a:spLocks noGrp="1"/>
          </p:cNvSpPr>
          <p:nvPr>
            <p:ph type="body" sz="quarter" idx="11" hasCustomPrompt="1"/>
          </p:nvPr>
        </p:nvSpPr>
        <p:spPr bwMode="auto">
          <a:xfrm>
            <a:off x="334964" y="6432480"/>
            <a:ext cx="5394384" cy="269150"/>
          </a:xfrm>
          <a:prstGeom prst="rect">
            <a:avLst/>
          </a:prstGeom>
        </p:spPr>
        <p:txBody>
          <a:bodyPr anchor="b"/>
          <a:lstStyle>
            <a:lvl1pPr marL="0" indent="0">
              <a:buNone/>
              <a:defRPr sz="1200">
                <a:solidFill>
                  <a:schemeClr val="accent1"/>
                </a:solidFill>
              </a:defRPr>
            </a:lvl1pPr>
          </a:lstStyle>
          <a:p>
            <a:pPr lvl="0">
              <a:defRPr/>
            </a:pPr>
            <a:r>
              <a:rPr lang="en-GB"/>
              <a:t>Click to add source</a:t>
            </a:r>
            <a:endParaRPr/>
          </a:p>
        </p:txBody>
      </p:sp>
      <p:sp>
        <p:nvSpPr>
          <p:cNvPr id="8" name="Picture Placeholder 4"/>
          <p:cNvSpPr>
            <a:spLocks noGrp="1"/>
          </p:cNvSpPr>
          <p:nvPr>
            <p:ph type="pic" sz="quarter" idx="14" hasCustomPrompt="1"/>
          </p:nvPr>
        </p:nvSpPr>
        <p:spPr bwMode="auto">
          <a:xfrm>
            <a:off x="10288969" y="6319653"/>
            <a:ext cx="958170" cy="365126"/>
          </a:xfrm>
          <a:prstGeom prst="rect">
            <a:avLst/>
          </a:prstGeom>
        </p:spPr>
        <p:txBody>
          <a:bodyPr/>
          <a:lstStyle>
            <a:lvl1pPr marL="0" indent="0">
              <a:buNone/>
              <a:defRPr sz="1200">
                <a:solidFill>
                  <a:schemeClr val="accent1"/>
                </a:solidFill>
                <a:latin typeface="Arial"/>
              </a:defRPr>
            </a:lvl1pPr>
          </a:lstStyle>
          <a:p>
            <a:pPr>
              <a:defRPr/>
            </a:pPr>
            <a:r>
              <a:rPr lang="en-US"/>
              <a:t>Partner logo</a:t>
            </a:r>
            <a:endParaRPr/>
          </a:p>
        </p:txBody>
      </p:sp>
      <p:pic>
        <p:nvPicPr>
          <p:cNvPr id="9" name="Picture 2"/>
          <p:cNvPicPr>
            <a:picLocks noChangeAspect="1"/>
          </p:cNvPicPr>
          <p:nvPr userDrawn="1"/>
        </p:nvPicPr>
        <p:blipFill>
          <a:blip r:embed="rId2"/>
          <a:stretch/>
        </p:blipFill>
        <p:spPr bwMode="auto">
          <a:xfrm>
            <a:off x="11390462" y="6308939"/>
            <a:ext cx="495890" cy="403111"/>
          </a:xfrm>
          <a:prstGeom prst="rect">
            <a:avLst/>
          </a:prstGeom>
        </p:spPr>
      </p:pic>
    </p:spTree>
    <p:extLst>
      <p:ext uri="{BB962C8B-B14F-4D97-AF65-F5344CB8AC3E}">
        <p14:creationId xmlns:p14="http://schemas.microsoft.com/office/powerpoint/2010/main" val="158272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BVE_Cover/End_Content Slide_Logo">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8306025"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8306024"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a:t>Partner logo</a:t>
            </a:r>
          </a:p>
        </p:txBody>
      </p:sp>
      <p:pic>
        <p:nvPicPr>
          <p:cNvPr id="10" name="Logos">
            <a:extLst>
              <a:ext uri="{FF2B5EF4-FFF2-40B4-BE49-F238E27FC236}">
                <a16:creationId xmlns:a16="http://schemas.microsoft.com/office/drawing/2014/main" id="{B93767B3-2877-4D4D-A622-AE6B4EB23B81}"/>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31377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BVE_Cover/End_Content Slide">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10288413"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10288412"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178655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_Navy">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13A1A9-F97F-4D22-AACA-BAB43A58D979}"/>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a:p>
        </p:txBody>
      </p:sp>
      <p:sp>
        <p:nvSpPr>
          <p:cNvPr id="6" name="Title 9">
            <a:extLst>
              <a:ext uri="{FF2B5EF4-FFF2-40B4-BE49-F238E27FC236}">
                <a16:creationId xmlns:a16="http://schemas.microsoft.com/office/drawing/2014/main" id="{B6169398-DA0D-634D-A347-F8D65716CF67}"/>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E0AB1231-AD18-4EB3-8D11-04AD0A3AF011}"/>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29447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_Re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A2D00AF-5F33-40F6-99C9-0D8ADEF6574E}"/>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a:p>
        </p:txBody>
      </p:sp>
      <p:sp>
        <p:nvSpPr>
          <p:cNvPr id="6" name="Title 9">
            <a:extLst>
              <a:ext uri="{FF2B5EF4-FFF2-40B4-BE49-F238E27FC236}">
                <a16:creationId xmlns:a16="http://schemas.microsoft.com/office/drawing/2014/main" id="{96A7D56D-E191-4E4B-B30D-6D68698A783A}"/>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7FDC2D99-840E-41CF-8ADE-FAAFD2858E27}"/>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7330814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0" y="394570"/>
            <a:ext cx="651353" cy="519830"/>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endParaRPr lang="en-GB"/>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8"/>
            <a:ext cx="11541122" cy="5019065"/>
          </a:xfrm>
          <a:prstGeom prst="rect">
            <a:avLst/>
          </a:prstGeom>
        </p:spPr>
        <p:txBody>
          <a:bodyPr tIns="0" bIns="0"/>
          <a:lstStyle/>
          <a:p>
            <a:pPr marL="0" lvl="0" indent="0">
              <a:lnSpc>
                <a:spcPct val="100000"/>
              </a:lnSpc>
              <a:spcBef>
                <a:spcPts val="0"/>
              </a:spcBef>
              <a:spcAft>
                <a:spcPts val="600"/>
              </a:spcAft>
              <a:buClr>
                <a:srgbClr val="E41F18"/>
              </a:buClr>
              <a:buNone/>
            </a:pPr>
            <a:r>
              <a:rPr lang="en-US"/>
              <a:t>Click to edit Master text styles</a:t>
            </a:r>
          </a:p>
          <a:p>
            <a:pPr marL="271463" lvl="1" indent="-271463">
              <a:lnSpc>
                <a:spcPct val="100000"/>
              </a:lnSpc>
              <a:spcBef>
                <a:spcPts val="0"/>
              </a:spcBef>
              <a:spcAft>
                <a:spcPts val="600"/>
              </a:spcAft>
              <a:buClr>
                <a:srgbClr val="E41F18"/>
              </a:buClr>
            </a:pPr>
            <a:r>
              <a:rPr lang="en-US"/>
              <a:t>Second level</a:t>
            </a:r>
          </a:p>
          <a:p>
            <a:pPr marL="533400" lvl="2" indent="-261938">
              <a:lnSpc>
                <a:spcPct val="100000"/>
              </a:lnSpc>
              <a:spcBef>
                <a:spcPts val="0"/>
              </a:spcBef>
              <a:spcAft>
                <a:spcPts val="600"/>
              </a:spcAft>
              <a:buClr>
                <a:srgbClr val="E41F18"/>
              </a:buClr>
            </a:pPr>
            <a:r>
              <a:rPr lang="en-US"/>
              <a:t>Third level</a:t>
            </a:r>
          </a:p>
          <a:p>
            <a:pPr marL="806450" lvl="3" indent="-273050">
              <a:lnSpc>
                <a:spcPct val="100000"/>
              </a:lnSpc>
              <a:spcBef>
                <a:spcPts val="0"/>
              </a:spcBef>
              <a:spcAft>
                <a:spcPts val="600"/>
              </a:spcAft>
              <a:buClr>
                <a:srgbClr val="E41F18"/>
              </a:buClr>
            </a:pPr>
            <a:r>
              <a:rPr lang="en-US"/>
              <a:t>Fourth level</a:t>
            </a:r>
          </a:p>
        </p:txBody>
      </p:sp>
    </p:spTree>
    <p:extLst>
      <p:ext uri="{BB962C8B-B14F-4D97-AF65-F5344CB8AC3E}">
        <p14:creationId xmlns:p14="http://schemas.microsoft.com/office/powerpoint/2010/main" val="4057213164"/>
      </p:ext>
    </p:extLst>
  </p:cSld>
  <p:clrMap bg1="lt1" tx1="dk1" bg2="lt2" tx2="dk2" accent1="accent1" accent2="accent2" accent3="accent3" accent4="accent4" accent5="accent5" accent6="accent6" hlink="hlink" folHlink="folHlink"/>
  <p:sldLayoutIdLst>
    <p:sldLayoutId id="2147483900" r:id="rId1"/>
    <p:sldLayoutId id="2147483775" r:id="rId2"/>
    <p:sldLayoutId id="2147483875" r:id="rId3"/>
    <p:sldLayoutId id="2147483716" r:id="rId4"/>
    <p:sldLayoutId id="2147483883" r:id="rId5"/>
    <p:sldLayoutId id="2147483916" r:id="rId6"/>
    <p:sldLayoutId id="2147483918" r:id="rId7"/>
    <p:sldLayoutId id="2147483877" r:id="rId8"/>
    <p:sldLayoutId id="2147483879" r:id="rId9"/>
    <p:sldLayoutId id="2147483901" r:id="rId10"/>
    <p:sldLayoutId id="2147483902" r:id="rId11"/>
    <p:sldLayoutId id="2147483899" r:id="rId12"/>
    <p:sldLayoutId id="2147483907" r:id="rId13"/>
    <p:sldLayoutId id="2147483908" r:id="rId14"/>
    <p:sldLayoutId id="2147483922" r:id="rId15"/>
    <p:sldLayoutId id="2147483923" r:id="rId16"/>
    <p:sldLayoutId id="2147483910" r:id="rId17"/>
    <p:sldLayoutId id="2147483909" r:id="rId18"/>
    <p:sldLayoutId id="2147483924" r:id="rId19"/>
    <p:sldLayoutId id="2147483929" r:id="rId20"/>
    <p:sldLayoutId id="2147483903" r:id="rId21"/>
    <p:sldLayoutId id="2147483904" r:id="rId22"/>
    <p:sldLayoutId id="2147483905" r:id="rId23"/>
    <p:sldLayoutId id="2147483912" r:id="rId24"/>
    <p:sldLayoutId id="2147483925" r:id="rId25"/>
    <p:sldLayoutId id="2147483906" r:id="rId26"/>
    <p:sldLayoutId id="2147483911" r:id="rId27"/>
    <p:sldLayoutId id="2147483914" r:id="rId28"/>
    <p:sldLayoutId id="2147483915" r:id="rId29"/>
    <p:sldLayoutId id="2147483926" r:id="rId30"/>
    <p:sldLayoutId id="2147483927" r:id="rId31"/>
    <p:sldLayoutId id="2147483928" r:id="rId32"/>
  </p:sldLayoutIdLst>
  <p:hf sldNum="0" hdr="0" ftr="0"/>
  <p:txStyles>
    <p:title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FD2E1-9470-4EFC-8C61-468FE9677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68AFDE-D8EE-4FB1-8DEF-7CB3673AE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631F57-EC2C-4E57-A1E9-F61B7E704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B51A0-348C-4535-B6A3-4379C5FFAC75}" type="datetimeFigureOut">
              <a:rPr lang="en-GB" smtClean="0"/>
              <a:t>20/06/2024</a:t>
            </a:fld>
            <a:endParaRPr lang="en-GB"/>
          </a:p>
        </p:txBody>
      </p:sp>
      <p:sp>
        <p:nvSpPr>
          <p:cNvPr id="5" name="Footer Placeholder 4">
            <a:extLst>
              <a:ext uri="{FF2B5EF4-FFF2-40B4-BE49-F238E27FC236}">
                <a16:creationId xmlns:a16="http://schemas.microsoft.com/office/drawing/2014/main" id="{F214826A-C1D7-4251-8662-5FC7EB325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F2937A-6434-4302-86E1-D5B8C5EE0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A7DBF-CC5C-4805-9DE9-5C9DFC2A2472}" type="slidenum">
              <a:rPr lang="en-GB" smtClean="0"/>
              <a:t>‹#›</a:t>
            </a:fld>
            <a:endParaRPr lang="en-GB"/>
          </a:p>
        </p:txBody>
      </p:sp>
    </p:spTree>
    <p:extLst>
      <p:ext uri="{BB962C8B-B14F-4D97-AF65-F5344CB8AC3E}">
        <p14:creationId xmlns:p14="http://schemas.microsoft.com/office/powerpoint/2010/main" val="40755703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A613B-9B8A-4044-BA19-88F433467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156EDD-1289-4E01-8F7B-4FAE252F0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5C9BA3-E987-42D9-91C4-FF205A78A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F6172-8DE8-4CFE-A44C-96376D1AAC18}" type="datetimeFigureOut">
              <a:rPr lang="en-GB" smtClean="0"/>
              <a:t>20/06/2024</a:t>
            </a:fld>
            <a:endParaRPr lang="en-GB"/>
          </a:p>
        </p:txBody>
      </p:sp>
      <p:sp>
        <p:nvSpPr>
          <p:cNvPr id="5" name="Footer Placeholder 4">
            <a:extLst>
              <a:ext uri="{FF2B5EF4-FFF2-40B4-BE49-F238E27FC236}">
                <a16:creationId xmlns:a16="http://schemas.microsoft.com/office/drawing/2014/main" id="{52286788-7E68-4FFD-B0BA-B78DC7482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8F3BB8E-9789-40A2-BD35-2A5D78D9A4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54BC3-8114-4110-8FEA-0FB9366CC941}" type="slidenum">
              <a:rPr lang="en-GB" smtClean="0"/>
              <a:t>‹#›</a:t>
            </a:fld>
            <a:endParaRPr lang="en-GB"/>
          </a:p>
        </p:txBody>
      </p:sp>
    </p:spTree>
    <p:extLst>
      <p:ext uri="{BB962C8B-B14F-4D97-AF65-F5344CB8AC3E}">
        <p14:creationId xmlns:p14="http://schemas.microsoft.com/office/powerpoint/2010/main" val="390497685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C001A-933D-C00B-528F-150E74B79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19D220-442E-E852-7D23-AB9C3224C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3AAFF-2A8E-892C-41DF-2A2930992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ADC911-0E08-43AF-94D3-6B847AA2BC3F}" type="datetimeFigureOut">
              <a:rPr lang="en-GB" smtClean="0"/>
              <a:t>20/06/2024</a:t>
            </a:fld>
            <a:endParaRPr lang="en-GB"/>
          </a:p>
        </p:txBody>
      </p:sp>
      <p:sp>
        <p:nvSpPr>
          <p:cNvPr id="5" name="Footer Placeholder 4">
            <a:extLst>
              <a:ext uri="{FF2B5EF4-FFF2-40B4-BE49-F238E27FC236}">
                <a16:creationId xmlns:a16="http://schemas.microsoft.com/office/drawing/2014/main" id="{BC7D7B09-6E31-4ABB-456A-A2B6423C85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AB6C646-693B-9044-96C5-DA446D92C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C560ED-5835-4D35-9309-F9FEF53F2ED2}" type="slidenum">
              <a:rPr lang="en-GB" smtClean="0"/>
              <a:t>‹#›</a:t>
            </a:fld>
            <a:endParaRPr lang="en-GB"/>
          </a:p>
        </p:txBody>
      </p:sp>
    </p:spTree>
    <p:extLst>
      <p:ext uri="{BB962C8B-B14F-4D97-AF65-F5344CB8AC3E}">
        <p14:creationId xmlns:p14="http://schemas.microsoft.com/office/powerpoint/2010/main" val="3582959051"/>
      </p:ext>
    </p:extLst>
  </p:cSld>
  <p:clrMap bg1="lt1" tx1="dk1" bg2="lt2" tx2="dk2" accent1="accent1" accent2="accent2" accent3="accent3" accent4="accent4" accent5="accent5" accent6="accent6" hlink="hlink" folHlink="folHlink"/>
  <p:sldLayoutIdLst>
    <p:sldLayoutId id="21474839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visitengland-chapters.secure-platform.com/a/organizations/CHE/home"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hyperlink" Target="https://cheshireandwarrington.com/what-we-do/visitor-economy/marketing-cheshire-tourism-awards-2025" TargetMode="External"/><Relationship Id="rId4" Type="http://schemas.openxmlformats.org/officeDocument/2006/relationships/hyperlink" Target="https://www.visitbritain.org/business-advice/visitengland-awards-excellence/visitengland-awards-excellence-award-categori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visitengland.org/onlinemarketing"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hyperlink" Target="http://www.visitengland.org/access"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hyperlink" Target="http://www.visitbritain.org/business-advice/business-recovery-webinar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visitengland.org/green"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hyperlink" Target="https://www.visitbritain.org/business-advice/visitengland-awards-excellence#pr-toolkit" TargetMode="External"/><Relationship Id="rId13" Type="http://schemas.openxmlformats.org/officeDocument/2006/relationships/hyperlink" Target="https://cheshireandwarrington.com/what-we-do/visitor-economy/marketing-cheshire-tourism-awards-2025" TargetMode="External"/><Relationship Id="rId3" Type="http://schemas.openxmlformats.org/officeDocument/2006/relationships/hyperlink" Target="https://www.visitbritain.org/business-advice/visitengland-awards-excellence#why-apply" TargetMode="External"/><Relationship Id="rId7" Type="http://schemas.openxmlformats.org/officeDocument/2006/relationships/hyperlink" Target="https://www.visitbritain.org/subscribe-our-newsletters" TargetMode="External"/><Relationship Id="rId12" Type="http://schemas.openxmlformats.org/officeDocument/2006/relationships/hyperlink" Target="http://www.visitengland.org/green"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hyperlink" Target="https://www.visitbritain.org/business-advice" TargetMode="External"/><Relationship Id="rId11" Type="http://schemas.openxmlformats.org/officeDocument/2006/relationships/hyperlink" Target="http://www.visitbritain.org/business-advice/business-recovery-webinars" TargetMode="External"/><Relationship Id="rId5" Type="http://schemas.openxmlformats.org/officeDocument/2006/relationships/hyperlink" Target="https://www.visitbritain.org/business-advice/visitengland-awards-excellence/visitengland-awards-excellence-award-categories" TargetMode="External"/><Relationship Id="rId10" Type="http://schemas.openxmlformats.org/officeDocument/2006/relationships/hyperlink" Target="https://www.visitbritain.org/business-advice/make-your-business-accessible-and-inclusive/visitengland-accessible-and-inclusive" TargetMode="External"/><Relationship Id="rId4" Type="http://schemas.openxmlformats.org/officeDocument/2006/relationships/hyperlink" Target="http://www.visitenglandawards.org/" TargetMode="External"/><Relationship Id="rId9" Type="http://schemas.openxmlformats.org/officeDocument/2006/relationships/hyperlink" Target="http://www.visitengland.org/onlinemarketing" TargetMode="External"/><Relationship Id="rId1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visitbritain.org/business-advice/visitengland-awards-excellence"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hyperlink" Target="https://www.visitbritain.org/business-advice/visitengland-awards-excellence#pr-toolki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video" Target="https://www.youtube.com/embed/mp44gQXO7Eo?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0B94196-1670-4F20-80ED-5734097481D1}"/>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p:blipFill>
        <p:spPr/>
      </p:pic>
      <p:grpSp>
        <p:nvGrpSpPr>
          <p:cNvPr id="2" name="Group 1" descr="Purple and red heading bar">
            <a:extLst>
              <a:ext uri="{FF2B5EF4-FFF2-40B4-BE49-F238E27FC236}">
                <a16:creationId xmlns:a16="http://schemas.microsoft.com/office/drawing/2014/main" id="{0DB02803-17F6-485C-B260-2A231FBCFA75}"/>
              </a:ext>
              <a:ext uri="{C183D7F6-B498-43B3-948B-1728B52AA6E4}">
                <adec:decorative xmlns:adec="http://schemas.microsoft.com/office/drawing/2017/decorative" val="0"/>
              </a:ext>
            </a:extLst>
          </p:cNvPr>
          <p:cNvGrpSpPr/>
          <p:nvPr/>
        </p:nvGrpSpPr>
        <p:grpSpPr>
          <a:xfrm>
            <a:off x="0" y="796478"/>
            <a:ext cx="12192000" cy="1564858"/>
            <a:chOff x="0" y="796478"/>
            <a:chExt cx="12192000" cy="1564858"/>
          </a:xfrm>
        </p:grpSpPr>
        <p:sp>
          <p:nvSpPr>
            <p:cNvPr id="15" name="Rectangle 14">
              <a:extLst>
                <a:ext uri="{FF2B5EF4-FFF2-40B4-BE49-F238E27FC236}">
                  <a16:creationId xmlns:a16="http://schemas.microsoft.com/office/drawing/2014/main" id="{E4E87E94-D276-407B-84CF-3E91783F12FC}"/>
                </a:ext>
                <a:ext uri="{C183D7F6-B498-43B3-948B-1728B52AA6E4}">
                  <adec:decorative xmlns:adec="http://schemas.microsoft.com/office/drawing/2017/decorative" val="1"/>
                </a:ext>
              </a:extLst>
            </p:cNvPr>
            <p:cNvSpPr/>
            <p:nvPr/>
          </p:nvSpPr>
          <p:spPr>
            <a:xfrm>
              <a:off x="0" y="796478"/>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D4A58B-EF3D-4E06-91DA-DA50FA2608E6}"/>
                </a:ext>
                <a:ext uri="{C183D7F6-B498-43B3-948B-1728B52AA6E4}">
                  <adec:decorative xmlns:adec="http://schemas.microsoft.com/office/drawing/2017/decorative" val="1"/>
                </a:ext>
              </a:extLst>
            </p:cNvPr>
            <p:cNvSpPr/>
            <p:nvPr/>
          </p:nvSpPr>
          <p:spPr>
            <a:xfrm>
              <a:off x="651353" y="796478"/>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grpSp>
      <p:sp>
        <p:nvSpPr>
          <p:cNvPr id="6" name="Title">
            <a:extLst>
              <a:ext uri="{FF2B5EF4-FFF2-40B4-BE49-F238E27FC236}">
                <a16:creationId xmlns:a16="http://schemas.microsoft.com/office/drawing/2014/main" id="{F1E599FF-4EB0-4F4B-A674-75EC53C242D4}"/>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GB"/>
              <a:t>Achieving excellence – </a:t>
            </a:r>
            <a:br>
              <a:rPr lang="en-GB"/>
            </a:br>
            <a:r>
              <a:rPr lang="en-GB"/>
              <a:t>your tourism awards toolkit 2024/25</a:t>
            </a:r>
            <a:endParaRPr lang="en-US"/>
          </a:p>
        </p:txBody>
      </p:sp>
      <p:sp>
        <p:nvSpPr>
          <p:cNvPr id="8" name="Text Placeholder 7">
            <a:extLst>
              <a:ext uri="{FF2B5EF4-FFF2-40B4-BE49-F238E27FC236}">
                <a16:creationId xmlns:a16="http://schemas.microsoft.com/office/drawing/2014/main" id="{D527D2C3-DFC4-4DB3-AAC0-07C0E9AA10A3}"/>
              </a:ext>
            </a:extLst>
          </p:cNvPr>
          <p:cNvSpPr>
            <a:spLocks noGrp="1"/>
          </p:cNvSpPr>
          <p:nvPr>
            <p:ph type="body" sz="quarter" idx="18"/>
          </p:nvPr>
        </p:nvSpPr>
        <p:spPr>
          <a:xfrm>
            <a:off x="231715" y="6294092"/>
            <a:ext cx="5174675" cy="349245"/>
          </a:xfrm>
        </p:spPr>
        <p:txBody>
          <a:bodyPr/>
          <a:lstStyle/>
          <a:p>
            <a:r>
              <a:rPr lang="en-GB" sz="2000"/>
              <a:t>© VisitEngland/ DanielaLuquini</a:t>
            </a:r>
          </a:p>
        </p:txBody>
      </p:sp>
      <p:pic>
        <p:nvPicPr>
          <p:cNvPr id="12" name="Logos" descr="VisitEngland logo featuring the word VisitEngland underneath a red and white Tudor rose" title="VisitEngland logo">
            <a:extLst>
              <a:ext uri="{FF2B5EF4-FFF2-40B4-BE49-F238E27FC236}">
                <a16:creationId xmlns:a16="http://schemas.microsoft.com/office/drawing/2014/main" id="{D882CDB4-ACC1-6C4D-85D6-1DFC96C5057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00000" y="5628344"/>
            <a:ext cx="975885" cy="790803"/>
          </a:xfrm>
          <a:prstGeom prst="rect">
            <a:avLst/>
          </a:prstGeom>
        </p:spPr>
      </p:pic>
    </p:spTree>
    <p:extLst>
      <p:ext uri="{BB962C8B-B14F-4D97-AF65-F5344CB8AC3E}">
        <p14:creationId xmlns:p14="http://schemas.microsoft.com/office/powerpoint/2010/main" val="1817347143"/>
      </p:ext>
    </p:extLst>
  </p:cSld>
  <p:clrMapOvr>
    <a:masterClrMapping/>
  </p:clrMapOvr>
  <mc:AlternateContent xmlns:mc="http://schemas.openxmlformats.org/markup-compatibility/2006" xmlns:p14="http://schemas.microsoft.com/office/powerpoint/2010/main">
    <mc:Choice Requires="p14">
      <p:transition spd="slow" p14:dur="2000" advTm="6188"/>
    </mc:Choice>
    <mc:Fallback xmlns="">
      <p:transition spd="slow" advTm="61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p:txBody>
          <a:bodyPr/>
          <a:lstStyle/>
          <a:p>
            <a:r>
              <a:rPr lang="en-GB"/>
              <a:t>The tourism awards process</a:t>
            </a:r>
          </a:p>
        </p:txBody>
      </p:sp>
      <p:pic>
        <p:nvPicPr>
          <p:cNvPr id="5" name="Picture 4" descr="A black background with white text&#10;&#10;Description automatically generated">
            <a:extLst>
              <a:ext uri="{FF2B5EF4-FFF2-40B4-BE49-F238E27FC236}">
                <a16:creationId xmlns:a16="http://schemas.microsoft.com/office/drawing/2014/main" id="{D0A259AD-E8F6-62BB-3CFA-E6847205C389}"/>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1218854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79C5-E127-4675-99CE-28381FFFC1EF}"/>
              </a:ext>
            </a:extLst>
          </p:cNvPr>
          <p:cNvSpPr>
            <a:spLocks noGrp="1"/>
          </p:cNvSpPr>
          <p:nvPr>
            <p:ph type="title"/>
          </p:nvPr>
        </p:nvSpPr>
        <p:spPr/>
        <p:txBody>
          <a:bodyPr>
            <a:normAutofit fontScale="90000"/>
          </a:bodyPr>
          <a:lstStyle/>
          <a:p>
            <a:r>
              <a:rPr lang="en-GB"/>
              <a:t>Reaching the VisitEngland Awards for Excellence</a:t>
            </a:r>
          </a:p>
        </p:txBody>
      </p:sp>
      <p:graphicFrame>
        <p:nvGraphicFramePr>
          <p:cNvPr id="8" name="Content Placeholder 7" descr="county awards may lead to regional awards and then up to the VisitEngland Awards for Excellence, or county awards may lead directly up to the national VisitEngland Awards for Excellence." title="route to nationals">
            <a:extLst>
              <a:ext uri="{FF2B5EF4-FFF2-40B4-BE49-F238E27FC236}">
                <a16:creationId xmlns:a16="http://schemas.microsoft.com/office/drawing/2014/main" id="{5E391529-2D4C-40B9-A851-56F698AED5BA}"/>
              </a:ext>
            </a:extLst>
          </p:cNvPr>
          <p:cNvGraphicFramePr>
            <a:graphicFrameLocks noGrp="1"/>
          </p:cNvGraphicFramePr>
          <p:nvPr>
            <p:ph sz="quarter" idx="10"/>
            <p:extLst>
              <p:ext uri="{D42A27DB-BD31-4B8C-83A1-F6EECF244321}">
                <p14:modId xmlns:p14="http://schemas.microsoft.com/office/powerpoint/2010/main" val="698696871"/>
              </p:ext>
            </p:extLst>
          </p:nvPr>
        </p:nvGraphicFramePr>
        <p:xfrm>
          <a:off x="0" y="1157288"/>
          <a:ext cx="12192000" cy="4984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5C52F6BE-D188-C91A-7D89-80D358EA3E23}"/>
              </a:ext>
            </a:extLst>
          </p:cNvPr>
          <p:cNvPicPr>
            <a:picLocks noChangeAspect="1"/>
          </p:cNvPicPr>
          <p:nvPr/>
        </p:nvPicPr>
        <p:blipFill>
          <a:blip r:embed="rId8"/>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813807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The Core Categories</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325439" y="1158876"/>
            <a:ext cx="6159274" cy="4979987"/>
          </a:xfrm>
        </p:spPr>
        <p:txBody>
          <a:bodyPr/>
          <a:lstStyle/>
          <a:p>
            <a:pPr lvl="1">
              <a:lnSpc>
                <a:spcPct val="150000"/>
              </a:lnSpc>
            </a:pPr>
            <a:r>
              <a:rPr lang="en-GB" sz="2000"/>
              <a:t>Accessible &amp; Inclusive Tourism</a:t>
            </a:r>
          </a:p>
          <a:p>
            <a:pPr lvl="1">
              <a:lnSpc>
                <a:spcPct val="150000"/>
              </a:lnSpc>
            </a:pPr>
            <a:r>
              <a:rPr lang="en-GB" sz="2000"/>
              <a:t>Business Events Venue of the Year</a:t>
            </a:r>
          </a:p>
          <a:p>
            <a:pPr lvl="1">
              <a:lnSpc>
                <a:spcPct val="150000"/>
              </a:lnSpc>
            </a:pPr>
            <a:r>
              <a:rPr lang="en-GB" sz="2000"/>
              <a:t>Camping, Glamping &amp; Holiday Park of the Year</a:t>
            </a:r>
          </a:p>
          <a:p>
            <a:pPr lvl="1">
              <a:lnSpc>
                <a:spcPct val="150000"/>
              </a:lnSpc>
            </a:pPr>
            <a:r>
              <a:rPr lang="en-GB" sz="2000"/>
              <a:t>Ethical, Responsible &amp; Sustainable Tourism Award</a:t>
            </a:r>
          </a:p>
          <a:p>
            <a:pPr lvl="1">
              <a:lnSpc>
                <a:spcPct val="150000"/>
              </a:lnSpc>
            </a:pPr>
            <a:r>
              <a:rPr lang="en-GB" sz="2000"/>
              <a:t>Experience of the Year</a:t>
            </a:r>
          </a:p>
          <a:p>
            <a:pPr lvl="1">
              <a:lnSpc>
                <a:spcPct val="150000"/>
              </a:lnSpc>
            </a:pPr>
            <a:r>
              <a:rPr lang="en-GB" sz="2000"/>
              <a:t>Large Hotel of the Year</a:t>
            </a:r>
          </a:p>
          <a:p>
            <a:pPr marL="0" lvl="1" indent="0">
              <a:buNone/>
            </a:pPr>
            <a:endParaRPr lang="en-GB" sz="2400"/>
          </a:p>
          <a:p>
            <a:pPr lvl="1"/>
            <a:endParaRPr lang="en-GB" sz="2400"/>
          </a:p>
          <a:p>
            <a:endParaRPr lang="en-GB"/>
          </a:p>
        </p:txBody>
      </p:sp>
      <p:sp>
        <p:nvSpPr>
          <p:cNvPr id="6" name="Content Placeholder 15">
            <a:extLst>
              <a:ext uri="{FF2B5EF4-FFF2-40B4-BE49-F238E27FC236}">
                <a16:creationId xmlns:a16="http://schemas.microsoft.com/office/drawing/2014/main" id="{5CB0F5A6-5C60-6B49-39F1-E5D77C14DFF1}"/>
              </a:ext>
            </a:extLst>
          </p:cNvPr>
          <p:cNvSpPr txBox="1">
            <a:spLocks/>
          </p:cNvSpPr>
          <p:nvPr/>
        </p:nvSpPr>
        <p:spPr>
          <a:xfrm>
            <a:off x="6789513" y="1127033"/>
            <a:ext cx="5402487" cy="497998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GB" sz="2000"/>
              <a:t>New Tourism Business of the Year</a:t>
            </a:r>
          </a:p>
          <a:p>
            <a:pPr lvl="1">
              <a:lnSpc>
                <a:spcPct val="150000"/>
              </a:lnSpc>
            </a:pPr>
            <a:r>
              <a:rPr lang="en-GB" sz="2000"/>
              <a:t>Pub of the Year</a:t>
            </a:r>
          </a:p>
          <a:p>
            <a:pPr lvl="1">
              <a:lnSpc>
                <a:spcPct val="150000"/>
              </a:lnSpc>
            </a:pPr>
            <a:r>
              <a:rPr lang="en-GB" sz="2000"/>
              <a:t>Self-Catering Accommodation of the Year</a:t>
            </a:r>
          </a:p>
          <a:p>
            <a:pPr lvl="1">
              <a:lnSpc>
                <a:spcPct val="150000"/>
              </a:lnSpc>
            </a:pPr>
            <a:r>
              <a:rPr lang="en-GB" sz="2000"/>
              <a:t>Small Serviced Accommodation of the Year</a:t>
            </a:r>
          </a:p>
          <a:p>
            <a:pPr lvl="1">
              <a:lnSpc>
                <a:spcPct val="150000"/>
              </a:lnSpc>
            </a:pPr>
            <a:r>
              <a:rPr lang="en-GB" sz="2000"/>
              <a:t>Taste of Cheshire / England Award</a:t>
            </a:r>
          </a:p>
          <a:p>
            <a:pPr lvl="1">
              <a:lnSpc>
                <a:spcPct val="150000"/>
              </a:lnSpc>
            </a:pPr>
            <a:r>
              <a:rPr lang="en-GB" sz="2000"/>
              <a:t>Unsung Hero Award</a:t>
            </a:r>
          </a:p>
          <a:p>
            <a:pPr lvl="1">
              <a:lnSpc>
                <a:spcPct val="150000"/>
              </a:lnSpc>
            </a:pPr>
            <a:r>
              <a:rPr lang="en-GB" sz="2000"/>
              <a:t>Visitor Attraction of the Year</a:t>
            </a:r>
          </a:p>
          <a:p>
            <a:pPr lvl="1"/>
            <a:endParaRPr lang="en-GB" sz="2400"/>
          </a:p>
          <a:p>
            <a:pPr lvl="1"/>
            <a:endParaRPr lang="en-GB" sz="2400"/>
          </a:p>
          <a:p>
            <a:pPr lvl="1"/>
            <a:endParaRPr lang="en-GB" sz="2400"/>
          </a:p>
          <a:p>
            <a:pPr lvl="1"/>
            <a:endParaRPr lang="en-GB" sz="2400"/>
          </a:p>
          <a:p>
            <a:pPr lvl="1"/>
            <a:endParaRPr lang="en-GB" sz="2400"/>
          </a:p>
          <a:p>
            <a:endParaRPr lang="en-GB"/>
          </a:p>
        </p:txBody>
      </p:sp>
      <p:pic>
        <p:nvPicPr>
          <p:cNvPr id="4" name="Picture 3">
            <a:extLst>
              <a:ext uri="{FF2B5EF4-FFF2-40B4-BE49-F238E27FC236}">
                <a16:creationId xmlns:a16="http://schemas.microsoft.com/office/drawing/2014/main" id="{90A90D1F-26FE-BEBD-8F62-50A64B0BB74A}"/>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877619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The Local Categories</a:t>
            </a:r>
            <a:endParaRPr lang="en-GB"/>
          </a:p>
        </p:txBody>
      </p:sp>
      <p:sp>
        <p:nvSpPr>
          <p:cNvPr id="4" name="Content Placeholder 3">
            <a:extLst>
              <a:ext uri="{FF2B5EF4-FFF2-40B4-BE49-F238E27FC236}">
                <a16:creationId xmlns:a16="http://schemas.microsoft.com/office/drawing/2014/main" id="{1E2D571A-044A-F3C4-E074-7A3F5593C3E4}"/>
              </a:ext>
            </a:extLst>
          </p:cNvPr>
          <p:cNvSpPr>
            <a:spLocks noGrp="1"/>
          </p:cNvSpPr>
          <p:nvPr>
            <p:ph sz="quarter" idx="19"/>
          </p:nvPr>
        </p:nvSpPr>
        <p:spPr/>
        <p:txBody>
          <a:bodyPr lIns="91440" tIns="0" rIns="91440" bIns="0" anchor="t"/>
          <a:lstStyle/>
          <a:p>
            <a:r>
              <a:rPr lang="en-GB" sz="1800">
                <a:effectLst/>
                <a:latin typeface="Calibri"/>
                <a:ea typeface="Calibri"/>
                <a:cs typeface="Calibri"/>
              </a:rPr>
              <a:t>• </a:t>
            </a:r>
            <a:r>
              <a:rPr lang="en-GB" sz="1800">
                <a:latin typeface="Calibri"/>
                <a:ea typeface="Calibri"/>
                <a:cs typeface="Calibri"/>
              </a:rPr>
              <a:t> </a:t>
            </a:r>
            <a:r>
              <a:rPr lang="en-GB" sz="2800">
                <a:effectLst/>
                <a:ea typeface="Calibri"/>
              </a:rPr>
              <a:t>Best Tourism Marketing Project of the Year</a:t>
            </a:r>
            <a:r>
              <a:rPr lang="en-GB" sz="2800">
                <a:ea typeface="Calibri"/>
              </a:rPr>
              <a:t> </a:t>
            </a:r>
            <a:endParaRPr lang="en-GB" sz="2800">
              <a:effectLst/>
              <a:ea typeface="Calibri" panose="020F0502020204030204" pitchFamily="34" charset="0"/>
            </a:endParaRPr>
          </a:p>
          <a:p>
            <a:r>
              <a:rPr lang="en-GB" sz="2800">
                <a:effectLst/>
                <a:ea typeface="Calibri" panose="020F0502020204030204" pitchFamily="34" charset="0"/>
              </a:rPr>
              <a:t>• Best Event or Festival</a:t>
            </a:r>
          </a:p>
          <a:p>
            <a:r>
              <a:rPr lang="en-GB" sz="2800">
                <a:ea typeface="Calibri"/>
              </a:rPr>
              <a:t>•</a:t>
            </a:r>
            <a:r>
              <a:rPr lang="en-GB" sz="2800">
                <a:effectLst/>
                <a:ea typeface="Calibri"/>
              </a:rPr>
              <a:t> Team of the Year</a:t>
            </a:r>
            <a:r>
              <a:rPr lang="en-GB" sz="2800">
                <a:ea typeface="Calibri"/>
              </a:rPr>
              <a:t> </a:t>
            </a:r>
            <a:endParaRPr lang="en-GB" sz="2800">
              <a:effectLst/>
              <a:ea typeface="Calibri" panose="020F0502020204030204" pitchFamily="34" charset="0"/>
              <a:cs typeface="Arial"/>
            </a:endParaRPr>
          </a:p>
          <a:p>
            <a:r>
              <a:rPr lang="en-GB" sz="2800">
                <a:effectLst/>
                <a:ea typeface="Calibri" panose="020F0502020204030204" pitchFamily="34" charset="0"/>
              </a:rPr>
              <a:t>• Wedding Venue of the Year </a:t>
            </a:r>
          </a:p>
          <a:p>
            <a:pPr marL="285750" indent="-285750">
              <a:buFont typeface="Arial" panose="020B0604020202020204" pitchFamily="34" charset="0"/>
              <a:buChar char="•"/>
            </a:pPr>
            <a:endParaRPr lang="en-GB"/>
          </a:p>
        </p:txBody>
      </p:sp>
      <p:pic>
        <p:nvPicPr>
          <p:cNvPr id="5" name="Picture 4">
            <a:extLst>
              <a:ext uri="{FF2B5EF4-FFF2-40B4-BE49-F238E27FC236}">
                <a16:creationId xmlns:a16="http://schemas.microsoft.com/office/drawing/2014/main" id="{69CF3ED2-62B9-A72E-7994-DAA09A6A4BF9}"/>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325546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C6F7-9FBD-4A9F-A7D3-8FC5CF9BDE9D}"/>
              </a:ext>
            </a:extLst>
          </p:cNvPr>
          <p:cNvSpPr>
            <a:spLocks noGrp="1"/>
          </p:cNvSpPr>
          <p:nvPr>
            <p:ph type="title"/>
          </p:nvPr>
        </p:nvSpPr>
        <p:spPr/>
        <p:txBody>
          <a:bodyPr>
            <a:normAutofit fontScale="90000"/>
          </a:bodyPr>
          <a:lstStyle/>
          <a:p>
            <a:r>
              <a:rPr lang="en-GB"/>
              <a:t>The application system</a:t>
            </a:r>
          </a:p>
        </p:txBody>
      </p:sp>
      <p:sp>
        <p:nvSpPr>
          <p:cNvPr id="3" name="TextBox 2">
            <a:extLst>
              <a:ext uri="{FF2B5EF4-FFF2-40B4-BE49-F238E27FC236}">
                <a16:creationId xmlns:a16="http://schemas.microsoft.com/office/drawing/2014/main" id="{11F8023D-5D26-4462-B753-50B9DD8ED8BD}"/>
              </a:ext>
            </a:extLst>
          </p:cNvPr>
          <p:cNvSpPr txBox="1"/>
          <p:nvPr/>
        </p:nvSpPr>
        <p:spPr>
          <a:xfrm>
            <a:off x="216601" y="4750790"/>
            <a:ext cx="8082077" cy="1785104"/>
          </a:xfrm>
          <a:prstGeom prst="rect">
            <a:avLst/>
          </a:prstGeom>
          <a:noFill/>
        </p:spPr>
        <p:txBody>
          <a:bodyPr wrap="square" lIns="91440" tIns="45720" rIns="91440" bIns="45720" rtlCol="0" anchor="t">
            <a:spAutoFit/>
          </a:bodyPr>
          <a:lstStyle/>
          <a:p>
            <a:r>
              <a:rPr lang="en-GB" sz="2000" b="1" dirty="0">
                <a:solidFill>
                  <a:srgbClr val="120742"/>
                </a:solidFill>
              </a:rPr>
              <a:t>Find out more about the categories:</a:t>
            </a:r>
          </a:p>
          <a:p>
            <a:r>
              <a:rPr lang="en-GB" dirty="0">
                <a:solidFill>
                  <a:schemeClr val="accent1"/>
                </a:solidFill>
                <a:ea typeface="+mn-lt"/>
                <a:cs typeface="+mn-lt"/>
                <a:hlinkClick r:id="rId3">
                  <a:extLst>
                    <a:ext uri="{A12FA001-AC4F-418D-AE19-62706E023703}">
                      <ahyp:hlinkClr xmlns:ahyp="http://schemas.microsoft.com/office/drawing/2018/hyperlinkcolor" val="tx"/>
                    </a:ext>
                  </a:extLst>
                </a:hlinkClick>
              </a:rPr>
              <a:t>https://visitengland-chapters.secure-platform.com/a/organizations/CHE/home</a:t>
            </a:r>
            <a:br>
              <a:rPr lang="en-GB" dirty="0">
                <a:solidFill>
                  <a:schemeClr val="accent1"/>
                </a:solidFill>
                <a:ea typeface="+mn-lt"/>
                <a:cs typeface="+mn-lt"/>
              </a:rPr>
            </a:br>
            <a:r>
              <a:rPr lang="en-GB" dirty="0">
                <a:solidFill>
                  <a:srgbClr val="120742"/>
                </a:solidFill>
                <a:hlinkClick r:id="rId4"/>
              </a:rPr>
              <a:t>visitbritain.org/business-advice/visitengland-awards-excellence/visitengland-awards-excellence-award-categories</a:t>
            </a:r>
            <a:br>
              <a:rPr lang="en-GB" dirty="0">
                <a:solidFill>
                  <a:srgbClr val="120742"/>
                </a:solidFill>
                <a:ea typeface="+mn-lt"/>
                <a:cs typeface="+mn-lt"/>
              </a:rPr>
            </a:br>
            <a:r>
              <a:rPr lang="en-GB" dirty="0">
                <a:solidFill>
                  <a:srgbClr val="120742"/>
                </a:solidFill>
                <a:ea typeface="+mn-lt"/>
                <a:cs typeface="+mn-lt"/>
                <a:hlinkClick r:id="rId5">
                  <a:extLst>
                    <a:ext uri="{A12FA001-AC4F-418D-AE19-62706E023703}">
                      <ahyp:hlinkClr xmlns:ahyp="http://schemas.microsoft.com/office/drawing/2018/hyperlinkcolor" val="tx"/>
                    </a:ext>
                  </a:extLst>
                </a:hlinkClick>
              </a:rPr>
              <a:t>https://cheshireandwarrington.com/what-we-do/visitor-economy/marketing-cheshire-tourism-awards-2025</a:t>
            </a:r>
            <a:r>
              <a:rPr lang="en-GB" dirty="0">
                <a:solidFill>
                  <a:srgbClr val="120742"/>
                </a:solidFill>
                <a:ea typeface="+mn-lt"/>
                <a:cs typeface="+mn-lt"/>
              </a:rPr>
              <a:t> </a:t>
            </a:r>
            <a:endParaRPr lang="en-GB" dirty="0">
              <a:ea typeface="+mn-lt"/>
              <a:cs typeface="+mn-lt"/>
            </a:endParaRPr>
          </a:p>
        </p:txBody>
      </p:sp>
      <p:pic>
        <p:nvPicPr>
          <p:cNvPr id="7" name="Picture 6">
            <a:extLst>
              <a:ext uri="{FF2B5EF4-FFF2-40B4-BE49-F238E27FC236}">
                <a16:creationId xmlns:a16="http://schemas.microsoft.com/office/drawing/2014/main" id="{04A07F5A-42DB-400C-B1FC-3F31188E62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5118" y="908524"/>
            <a:ext cx="5577765" cy="3648878"/>
          </a:xfrm>
          <a:prstGeom prst="rect">
            <a:avLst/>
          </a:prstGeom>
        </p:spPr>
      </p:pic>
      <p:sp>
        <p:nvSpPr>
          <p:cNvPr id="4" name="Rectangle 3">
            <a:extLst>
              <a:ext uri="{FF2B5EF4-FFF2-40B4-BE49-F238E27FC236}">
                <a16:creationId xmlns:a16="http://schemas.microsoft.com/office/drawing/2014/main" id="{889CC5EE-C4BD-939C-24EF-3C77B3514B0E}"/>
              </a:ext>
            </a:extLst>
          </p:cNvPr>
          <p:cNvSpPr/>
          <p:nvPr/>
        </p:nvSpPr>
        <p:spPr>
          <a:xfrm>
            <a:off x="8478981" y="4253345"/>
            <a:ext cx="2951018" cy="2064326"/>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52686B1-EE17-AD8F-B419-371B79778907}"/>
              </a:ext>
            </a:extLst>
          </p:cNvPr>
          <p:cNvGrpSpPr/>
          <p:nvPr/>
        </p:nvGrpSpPr>
        <p:grpSpPr>
          <a:xfrm>
            <a:off x="8458200" y="173222"/>
            <a:ext cx="3200524" cy="6146432"/>
            <a:chOff x="6081252" y="0"/>
            <a:chExt cx="3342968" cy="6382949"/>
          </a:xfrm>
        </p:grpSpPr>
        <p:pic>
          <p:nvPicPr>
            <p:cNvPr id="8" name="Picture 7">
              <a:extLst>
                <a:ext uri="{FF2B5EF4-FFF2-40B4-BE49-F238E27FC236}">
                  <a16:creationId xmlns:a16="http://schemas.microsoft.com/office/drawing/2014/main" id="{B7CAFB3F-5ED8-B84B-B9B7-DD20C692D8BC}"/>
                </a:ext>
              </a:extLst>
            </p:cNvPr>
            <p:cNvPicPr>
              <a:picLocks noChangeAspect="1"/>
            </p:cNvPicPr>
            <p:nvPr/>
          </p:nvPicPr>
          <p:blipFill rotWithShape="1">
            <a:blip r:embed="rId7"/>
            <a:srcRect l="45565" t="21792" r="27015" b="10538"/>
            <a:stretch/>
          </p:blipFill>
          <p:spPr>
            <a:xfrm>
              <a:off x="6081252" y="0"/>
              <a:ext cx="3342968" cy="4640827"/>
            </a:xfrm>
            <a:prstGeom prst="rect">
              <a:avLst/>
            </a:prstGeom>
          </p:spPr>
        </p:pic>
        <p:pic>
          <p:nvPicPr>
            <p:cNvPr id="10" name="Picture 9">
              <a:extLst>
                <a:ext uri="{FF2B5EF4-FFF2-40B4-BE49-F238E27FC236}">
                  <a16:creationId xmlns:a16="http://schemas.microsoft.com/office/drawing/2014/main" id="{682A718C-E148-470E-2090-3DCBB481C486}"/>
                </a:ext>
              </a:extLst>
            </p:cNvPr>
            <p:cNvPicPr>
              <a:picLocks noChangeAspect="1"/>
            </p:cNvPicPr>
            <p:nvPr/>
          </p:nvPicPr>
          <p:blipFill rotWithShape="1">
            <a:blip r:embed="rId8"/>
            <a:srcRect l="50000" t="47543" r="27016" b="39927"/>
            <a:stretch/>
          </p:blipFill>
          <p:spPr>
            <a:xfrm>
              <a:off x="6622026" y="5523697"/>
              <a:ext cx="2802194" cy="859252"/>
            </a:xfrm>
            <a:prstGeom prst="rect">
              <a:avLst/>
            </a:prstGeom>
          </p:spPr>
        </p:pic>
        <p:pic>
          <p:nvPicPr>
            <p:cNvPr id="11" name="Picture 10">
              <a:extLst>
                <a:ext uri="{FF2B5EF4-FFF2-40B4-BE49-F238E27FC236}">
                  <a16:creationId xmlns:a16="http://schemas.microsoft.com/office/drawing/2014/main" id="{D90366DC-7455-EE92-9D3E-6F62A9A3A03B}"/>
                </a:ext>
              </a:extLst>
            </p:cNvPr>
            <p:cNvPicPr>
              <a:picLocks noChangeAspect="1"/>
            </p:cNvPicPr>
            <p:nvPr/>
          </p:nvPicPr>
          <p:blipFill rotWithShape="1">
            <a:blip r:embed="rId8"/>
            <a:srcRect l="50000" t="32331" r="27016" b="55139"/>
            <a:stretch/>
          </p:blipFill>
          <p:spPr>
            <a:xfrm>
              <a:off x="6622026" y="4640827"/>
              <a:ext cx="2802194" cy="859252"/>
            </a:xfrm>
            <a:prstGeom prst="rect">
              <a:avLst/>
            </a:prstGeom>
          </p:spPr>
        </p:pic>
      </p:grpSp>
    </p:spTree>
    <p:extLst>
      <p:ext uri="{BB962C8B-B14F-4D97-AF65-F5344CB8AC3E}">
        <p14:creationId xmlns:p14="http://schemas.microsoft.com/office/powerpoint/2010/main" val="271908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sz="2900"/>
              <a:t>The Judging Process</a:t>
            </a:r>
            <a:endParaRPr sz="2900"/>
          </a:p>
        </p:txBody>
      </p:sp>
      <p:sp>
        <p:nvSpPr>
          <p:cNvPr id="7" name="Oval 2"/>
          <p:cNvSpPr/>
          <p:nvPr/>
        </p:nvSpPr>
        <p:spPr bwMode="auto">
          <a:xfrm>
            <a:off x="55392" y="1288837"/>
            <a:ext cx="1375486" cy="135229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Business Enters Awards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Right 5"/>
          <p:cNvSpPr/>
          <p:nvPr/>
        </p:nvSpPr>
        <p:spPr bwMode="auto">
          <a:xfrm>
            <a:off x="1500175" y="1738452"/>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11"/>
          <p:cNvSpPr/>
          <p:nvPr/>
        </p:nvSpPr>
        <p:spPr bwMode="auto">
          <a:xfrm>
            <a:off x="2288623" y="1317224"/>
            <a:ext cx="1375485" cy="13693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Eligibility &amp; Round 1 Judging</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12"/>
          <p:cNvSpPr/>
          <p:nvPr/>
        </p:nvSpPr>
        <p:spPr bwMode="auto">
          <a:xfrm>
            <a:off x="4543741" y="1313408"/>
            <a:ext cx="1309133" cy="1352294"/>
          </a:xfrm>
          <a:prstGeom prst="ellipse">
            <a:avLst/>
          </a:prstGeom>
          <a:solidFill>
            <a:srgbClr val="E953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Round 2 visits agreed</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Right 13"/>
          <p:cNvSpPr/>
          <p:nvPr/>
        </p:nvSpPr>
        <p:spPr bwMode="auto">
          <a:xfrm>
            <a:off x="3777353" y="1784454"/>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4"/>
          <p:cNvSpPr/>
          <p:nvPr/>
        </p:nvSpPr>
        <p:spPr bwMode="auto">
          <a:xfrm>
            <a:off x="6595965" y="1257541"/>
            <a:ext cx="1316769" cy="1383590"/>
          </a:xfrm>
          <a:prstGeom prst="ellipse">
            <a:avLst/>
          </a:prstGeom>
          <a:solidFill>
            <a:srgbClr val="E953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Visits take place</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row: Right 15"/>
          <p:cNvSpPr/>
          <p:nvPr/>
        </p:nvSpPr>
        <p:spPr bwMode="auto">
          <a:xfrm>
            <a:off x="5942822" y="1833377"/>
            <a:ext cx="592009" cy="295067"/>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6"/>
          <p:cNvSpPr/>
          <p:nvPr/>
        </p:nvSpPr>
        <p:spPr bwMode="auto">
          <a:xfrm>
            <a:off x="8708234" y="1313408"/>
            <a:ext cx="1206239" cy="1327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Judging Panel or Organisers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decide winners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Arrow: Right 17"/>
          <p:cNvSpPr/>
          <p:nvPr/>
        </p:nvSpPr>
        <p:spPr bwMode="auto">
          <a:xfrm>
            <a:off x="8002681" y="1770225"/>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8"/>
          <p:cNvSpPr/>
          <p:nvPr/>
        </p:nvSpPr>
        <p:spPr bwMode="auto">
          <a:xfrm>
            <a:off x="10758184" y="1313408"/>
            <a:ext cx="1168320" cy="12335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Entrants advised if finalists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Arrow: Right 19"/>
          <p:cNvSpPr/>
          <p:nvPr/>
        </p:nvSpPr>
        <p:spPr bwMode="auto">
          <a:xfrm>
            <a:off x="9997577" y="1770224"/>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Arrow: Right 20"/>
          <p:cNvSpPr/>
          <p:nvPr/>
        </p:nvSpPr>
        <p:spPr bwMode="auto">
          <a:xfrm rot="5400000">
            <a:off x="11000625" y="2887645"/>
            <a:ext cx="851248"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21"/>
          <p:cNvSpPr/>
          <p:nvPr/>
        </p:nvSpPr>
        <p:spPr bwMode="auto">
          <a:xfrm>
            <a:off x="10840874" y="3566388"/>
            <a:ext cx="1309133" cy="12795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Local Awards Event </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22"/>
          <p:cNvSpPr/>
          <p:nvPr/>
        </p:nvSpPr>
        <p:spPr bwMode="auto">
          <a:xfrm>
            <a:off x="8754562" y="3624265"/>
            <a:ext cx="1309133" cy="127956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Feedback  sent to every entrant</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Arrow: Right 23"/>
          <p:cNvSpPr/>
          <p:nvPr/>
        </p:nvSpPr>
        <p:spPr bwMode="auto">
          <a:xfrm rot="10800000">
            <a:off x="10105041" y="4028691"/>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4"/>
          <p:cNvSpPr/>
          <p:nvPr/>
        </p:nvSpPr>
        <p:spPr bwMode="auto">
          <a:xfrm>
            <a:off x="6534831" y="3586810"/>
            <a:ext cx="1436368" cy="138359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Organisers confirm VE nominations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Arrow: Right 25"/>
          <p:cNvSpPr/>
          <p:nvPr/>
        </p:nvSpPr>
        <p:spPr bwMode="auto">
          <a:xfrm rot="10800000">
            <a:off x="8015567" y="4091994"/>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6"/>
          <p:cNvSpPr/>
          <p:nvPr/>
        </p:nvSpPr>
        <p:spPr bwMode="auto">
          <a:xfrm>
            <a:off x="4295345" y="3680356"/>
            <a:ext cx="1436368" cy="138359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Entrants advised</a:t>
            </a:r>
            <a:r>
              <a:rPr lang="en-GB" sz="1200">
                <a:solidFill>
                  <a:prstClr val="white"/>
                </a:solidFill>
                <a:latin typeface="Aptos" panose="02110004020202020204"/>
              </a:rPr>
              <a:t> if shortlisted for VE awards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Arrow: Right 27"/>
          <p:cNvSpPr/>
          <p:nvPr/>
        </p:nvSpPr>
        <p:spPr bwMode="auto">
          <a:xfrm rot="10800000">
            <a:off x="5795836" y="4099494"/>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28"/>
          <p:cNvSpPr/>
          <p:nvPr/>
        </p:nvSpPr>
        <p:spPr bwMode="auto">
          <a:xfrm>
            <a:off x="2187680" y="3710983"/>
            <a:ext cx="1375485" cy="136931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VisitEngland Judging</a:t>
            </a:r>
          </a:p>
        </p:txBody>
      </p:sp>
      <p:sp>
        <p:nvSpPr>
          <p:cNvPr id="27" name="Arrow: Right 29"/>
          <p:cNvSpPr/>
          <p:nvPr/>
        </p:nvSpPr>
        <p:spPr bwMode="auto">
          <a:xfrm rot="10800000">
            <a:off x="3604510" y="4201289"/>
            <a:ext cx="625723" cy="342982"/>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30"/>
          <p:cNvSpPr/>
          <p:nvPr/>
        </p:nvSpPr>
        <p:spPr bwMode="auto">
          <a:xfrm>
            <a:off x="55392" y="3737573"/>
            <a:ext cx="1304047" cy="13693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ptos" panose="02110004020202020204"/>
                <a:ea typeface="+mn-ea"/>
                <a:cs typeface="+mn-cs"/>
              </a:rPr>
              <a:t>Entrants advised if finalists</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Arrow: Right 31"/>
          <p:cNvSpPr/>
          <p:nvPr/>
        </p:nvSpPr>
        <p:spPr bwMode="auto">
          <a:xfrm rot="10800000">
            <a:off x="1419292" y="4216531"/>
            <a:ext cx="653143"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Arrow: Right 32"/>
          <p:cNvSpPr/>
          <p:nvPr/>
        </p:nvSpPr>
        <p:spPr bwMode="auto">
          <a:xfrm rot="1463344">
            <a:off x="1533578" y="5474594"/>
            <a:ext cx="1540239" cy="358220"/>
          </a:xfrm>
          <a:prstGeom prst="rightArrow">
            <a:avLst>
              <a:gd name="adj1" fmla="val 50000"/>
              <a:gd name="adj2" fmla="val 500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Rectangle 34"/>
          <p:cNvSpPr/>
          <p:nvPr/>
        </p:nvSpPr>
        <p:spPr bwMode="auto">
          <a:xfrm>
            <a:off x="3482655" y="5722512"/>
            <a:ext cx="4920333" cy="914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VisitEngland Awards Event</a:t>
            </a:r>
            <a:endParaRPr kumimoji="0"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40B6050-AB0E-5384-5BDD-5D9B8468B345}"/>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9585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Top tips 1</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5076497" y="1149350"/>
            <a:ext cx="6716110" cy="4979987"/>
          </a:xfrm>
        </p:spPr>
        <p:txBody>
          <a:bodyPr/>
          <a:lstStyle/>
          <a:p>
            <a:pPr lvl="1">
              <a:lnSpc>
                <a:spcPct val="150000"/>
              </a:lnSpc>
            </a:pPr>
            <a:r>
              <a:rPr lang="en-GB" sz="2000"/>
              <a:t>Read the guidance</a:t>
            </a:r>
          </a:p>
          <a:p>
            <a:pPr lvl="1">
              <a:lnSpc>
                <a:spcPct val="150000"/>
              </a:lnSpc>
            </a:pPr>
            <a:r>
              <a:rPr lang="en-GB" sz="2000"/>
              <a:t>Choose categories </a:t>
            </a:r>
          </a:p>
          <a:p>
            <a:pPr lvl="1">
              <a:lnSpc>
                <a:spcPct val="150000"/>
              </a:lnSpc>
            </a:pPr>
            <a:r>
              <a:rPr lang="en-GB" sz="2000"/>
              <a:t>Check your eligibility  </a:t>
            </a:r>
          </a:p>
          <a:p>
            <a:pPr lvl="1">
              <a:lnSpc>
                <a:spcPct val="150000"/>
              </a:lnSpc>
            </a:pPr>
            <a:r>
              <a:rPr lang="en-GB" sz="2000"/>
              <a:t>Read through the questions  </a:t>
            </a:r>
          </a:p>
          <a:p>
            <a:endParaRPr lang="en-GB"/>
          </a:p>
        </p:txBody>
      </p:sp>
      <p:pic>
        <p:nvPicPr>
          <p:cNvPr id="6" name="Picture 5">
            <a:extLst>
              <a:ext uri="{FF2B5EF4-FFF2-40B4-BE49-F238E27FC236}">
                <a16:creationId xmlns:a16="http://schemas.microsoft.com/office/drawing/2014/main" id="{2DB16982-E33E-3238-F442-D05533858EEB}"/>
              </a:ext>
            </a:extLst>
          </p:cNvPr>
          <p:cNvPicPr>
            <a:picLocks noChangeAspect="1"/>
          </p:cNvPicPr>
          <p:nvPr/>
        </p:nvPicPr>
        <p:blipFill>
          <a:blip r:embed="rId3"/>
          <a:stretch>
            <a:fillRect/>
          </a:stretch>
        </p:blipFill>
        <p:spPr>
          <a:xfrm>
            <a:off x="657978" y="1157898"/>
            <a:ext cx="4133446" cy="2414225"/>
          </a:xfrm>
          <a:prstGeom prst="rect">
            <a:avLst/>
          </a:prstGeom>
        </p:spPr>
      </p:pic>
      <p:pic>
        <p:nvPicPr>
          <p:cNvPr id="7" name="Picture 6">
            <a:extLst>
              <a:ext uri="{FF2B5EF4-FFF2-40B4-BE49-F238E27FC236}">
                <a16:creationId xmlns:a16="http://schemas.microsoft.com/office/drawing/2014/main" id="{5C2F0799-D430-3350-B9AD-93A0412DE639}"/>
              </a:ext>
            </a:extLst>
          </p:cNvPr>
          <p:cNvPicPr>
            <a:picLocks noChangeAspect="1"/>
          </p:cNvPicPr>
          <p:nvPr/>
        </p:nvPicPr>
        <p:blipFill>
          <a:blip r:embed="rId4"/>
          <a:stretch>
            <a:fillRect/>
          </a:stretch>
        </p:blipFill>
        <p:spPr>
          <a:xfrm>
            <a:off x="657978" y="3733925"/>
            <a:ext cx="4133446" cy="2414225"/>
          </a:xfrm>
          <a:prstGeom prst="rect">
            <a:avLst/>
          </a:prstGeom>
        </p:spPr>
      </p:pic>
      <p:pic>
        <p:nvPicPr>
          <p:cNvPr id="4" name="Picture 3">
            <a:extLst>
              <a:ext uri="{FF2B5EF4-FFF2-40B4-BE49-F238E27FC236}">
                <a16:creationId xmlns:a16="http://schemas.microsoft.com/office/drawing/2014/main" id="{7EBF528A-7972-D9EB-ECC1-15421D28525D}"/>
              </a:ext>
            </a:extLst>
          </p:cNvPr>
          <p:cNvPicPr>
            <a:picLocks noChangeAspect="1"/>
          </p:cNvPicPr>
          <p:nvPr/>
        </p:nvPicPr>
        <p:blipFill>
          <a:blip r:embed="rId5"/>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2010857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p:txBody>
          <a:bodyPr/>
          <a:lstStyle/>
          <a:p>
            <a:r>
              <a:rPr lang="en-GB"/>
              <a:t>Your application</a:t>
            </a:r>
          </a:p>
        </p:txBody>
      </p:sp>
      <p:pic>
        <p:nvPicPr>
          <p:cNvPr id="5" name="Picture 4" descr="A black background with white text&#10;&#10;Description automatically generated">
            <a:extLst>
              <a:ext uri="{FF2B5EF4-FFF2-40B4-BE49-F238E27FC236}">
                <a16:creationId xmlns:a16="http://schemas.microsoft.com/office/drawing/2014/main" id="{EF85836C-12D1-8E75-18BA-AAD8C691E03D}"/>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127291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ACE38-CACA-4D7D-9595-30A9A1695B57}"/>
              </a:ext>
            </a:extLst>
          </p:cNvPr>
          <p:cNvSpPr>
            <a:spLocks noGrp="1"/>
          </p:cNvSpPr>
          <p:nvPr>
            <p:ph type="title"/>
          </p:nvPr>
        </p:nvSpPr>
        <p:spPr/>
        <p:txBody>
          <a:bodyPr>
            <a:normAutofit fontScale="90000"/>
          </a:bodyPr>
          <a:lstStyle/>
          <a:p>
            <a:r>
              <a:rPr lang="en-GB"/>
              <a:t>Setting the scene</a:t>
            </a:r>
          </a:p>
        </p:txBody>
      </p:sp>
      <p:sp>
        <p:nvSpPr>
          <p:cNvPr id="5" name="Content Placeholder 4">
            <a:extLst>
              <a:ext uri="{FF2B5EF4-FFF2-40B4-BE49-F238E27FC236}">
                <a16:creationId xmlns:a16="http://schemas.microsoft.com/office/drawing/2014/main" id="{1CF15D07-C7F3-4018-A78F-3697CD22B28F}"/>
              </a:ext>
            </a:extLst>
          </p:cNvPr>
          <p:cNvSpPr>
            <a:spLocks noGrp="1"/>
          </p:cNvSpPr>
          <p:nvPr>
            <p:ph sz="quarter" idx="19"/>
          </p:nvPr>
        </p:nvSpPr>
        <p:spPr>
          <a:xfrm>
            <a:off x="6229208" y="1339666"/>
            <a:ext cx="6863254" cy="4979987"/>
          </a:xfrm>
        </p:spPr>
        <p:txBody>
          <a:bodyPr/>
          <a:lstStyle/>
          <a:p>
            <a:pPr marL="342900" indent="-342900">
              <a:lnSpc>
                <a:spcPct val="150000"/>
              </a:lnSpc>
              <a:buFont typeface="Arial" panose="020B0604020202020204" pitchFamily="34" charset="0"/>
              <a:buChar char="•"/>
            </a:pPr>
            <a:r>
              <a:rPr lang="en-GB" sz="2000"/>
              <a:t>Business details</a:t>
            </a:r>
          </a:p>
          <a:p>
            <a:pPr marL="342900" indent="-342900">
              <a:lnSpc>
                <a:spcPct val="150000"/>
              </a:lnSpc>
              <a:buFont typeface="Arial" panose="020B0604020202020204" pitchFamily="34" charset="0"/>
              <a:buChar char="•"/>
            </a:pPr>
            <a:r>
              <a:rPr lang="en-GB" sz="2000"/>
              <a:t>Promotional description</a:t>
            </a:r>
          </a:p>
          <a:p>
            <a:pPr marL="342900" indent="-342900">
              <a:lnSpc>
                <a:spcPct val="150000"/>
              </a:lnSpc>
              <a:buFont typeface="Arial" panose="020B0604020202020204" pitchFamily="34" charset="0"/>
              <a:buChar char="•"/>
            </a:pPr>
            <a:r>
              <a:rPr lang="en-GB" sz="2000"/>
              <a:t>Promotional images</a:t>
            </a:r>
          </a:p>
          <a:p>
            <a:pPr marL="342900" indent="-342900">
              <a:lnSpc>
                <a:spcPct val="150000"/>
              </a:lnSpc>
              <a:buFont typeface="Arial" panose="020B0604020202020204" pitchFamily="34" charset="0"/>
              <a:buChar char="•"/>
            </a:pPr>
            <a:r>
              <a:rPr lang="en-GB" sz="2000"/>
              <a:t>Background</a:t>
            </a:r>
          </a:p>
          <a:p>
            <a:pPr marL="342900" indent="-342900">
              <a:lnSpc>
                <a:spcPct val="150000"/>
              </a:lnSpc>
              <a:buFont typeface="Arial" panose="020B0604020202020204" pitchFamily="34" charset="0"/>
              <a:buChar char="•"/>
            </a:pPr>
            <a:r>
              <a:rPr lang="en-GB" sz="2000"/>
              <a:t>Awards and accolades</a:t>
            </a:r>
          </a:p>
          <a:p>
            <a:pPr lvl="2">
              <a:lnSpc>
                <a:spcPct val="150000"/>
              </a:lnSpc>
              <a:buFont typeface="Wingdings" panose="05000000000000000000" pitchFamily="2" charset="2"/>
              <a:buChar char="ü"/>
            </a:pPr>
            <a:r>
              <a:rPr lang="en-GB" sz="2000"/>
              <a:t>VE/AA rating </a:t>
            </a:r>
          </a:p>
          <a:p>
            <a:pPr lvl="2">
              <a:lnSpc>
                <a:spcPct val="150000"/>
              </a:lnSpc>
              <a:buFont typeface="Wingdings" panose="05000000000000000000" pitchFamily="2" charset="2"/>
              <a:buChar char="ü"/>
            </a:pPr>
            <a:r>
              <a:rPr lang="en-GB" sz="2000"/>
              <a:t>Do you have any other quality awards/ratings?  </a:t>
            </a:r>
          </a:p>
          <a:p>
            <a:pPr marL="342900" indent="-342900">
              <a:buFont typeface="Arial" panose="020B0604020202020204" pitchFamily="34" charset="0"/>
              <a:buChar char="•"/>
            </a:pPr>
            <a:endParaRPr lang="en-GB" sz="2400"/>
          </a:p>
          <a:p>
            <a:endParaRPr lang="en-GB"/>
          </a:p>
        </p:txBody>
      </p:sp>
      <p:sp>
        <p:nvSpPr>
          <p:cNvPr id="3" name="Text Placeholder 2">
            <a:extLst>
              <a:ext uri="{FF2B5EF4-FFF2-40B4-BE49-F238E27FC236}">
                <a16:creationId xmlns:a16="http://schemas.microsoft.com/office/drawing/2014/main" id="{FEB88695-5101-4D14-AAE5-B188CAB8EBD6}"/>
              </a:ext>
            </a:extLst>
          </p:cNvPr>
          <p:cNvSpPr>
            <a:spLocks noGrp="1"/>
          </p:cNvSpPr>
          <p:nvPr>
            <p:ph type="body" sz="quarter" idx="11"/>
          </p:nvPr>
        </p:nvSpPr>
        <p:spPr>
          <a:xfrm>
            <a:off x="819806" y="6646519"/>
            <a:ext cx="8841029" cy="45719"/>
          </a:xfrm>
        </p:spPr>
        <p:txBody>
          <a:bodyPr/>
          <a:lstStyle/>
          <a:p>
            <a:r>
              <a:rPr lang="en-GB" sz="1800"/>
              <a:t>Jodrell Bank Centre for Engagement, Team of the Year, Marketing Cheshire Tourism Awards 2023/24 </a:t>
            </a:r>
          </a:p>
        </p:txBody>
      </p:sp>
      <p:pic>
        <p:nvPicPr>
          <p:cNvPr id="6" name="Picture 5">
            <a:extLst>
              <a:ext uri="{FF2B5EF4-FFF2-40B4-BE49-F238E27FC236}">
                <a16:creationId xmlns:a16="http://schemas.microsoft.com/office/drawing/2014/main" id="{A2F8DFE7-0E84-C325-D8C1-2E2BB4658019}"/>
              </a:ext>
            </a:extLst>
          </p:cNvPr>
          <p:cNvPicPr>
            <a:picLocks noChangeAspect="1"/>
          </p:cNvPicPr>
          <p:nvPr/>
        </p:nvPicPr>
        <p:blipFill>
          <a:blip r:embed="rId3"/>
          <a:stretch>
            <a:fillRect/>
          </a:stretch>
        </p:blipFill>
        <p:spPr>
          <a:xfrm>
            <a:off x="395415" y="1454323"/>
            <a:ext cx="5622149" cy="3285731"/>
          </a:xfrm>
          <a:prstGeom prst="rect">
            <a:avLst/>
          </a:prstGeom>
        </p:spPr>
      </p:pic>
      <p:pic>
        <p:nvPicPr>
          <p:cNvPr id="4" name="Picture 3">
            <a:extLst>
              <a:ext uri="{FF2B5EF4-FFF2-40B4-BE49-F238E27FC236}">
                <a16:creationId xmlns:a16="http://schemas.microsoft.com/office/drawing/2014/main" id="{6C22D201-DBF4-48D1-8274-D3029D5A5E29}"/>
              </a:ext>
            </a:extLst>
          </p:cNvPr>
          <p:cNvPicPr>
            <a:picLocks noChangeAspect="1"/>
          </p:cNvPicPr>
          <p:nvPr/>
        </p:nvPicPr>
        <p:blipFill>
          <a:blip r:embed="rId4"/>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52972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ACE38-CACA-4D7D-9595-30A9A1695B57}"/>
              </a:ext>
            </a:extLst>
          </p:cNvPr>
          <p:cNvSpPr>
            <a:spLocks noGrp="1"/>
          </p:cNvSpPr>
          <p:nvPr>
            <p:ph type="title"/>
          </p:nvPr>
        </p:nvSpPr>
        <p:spPr/>
        <p:txBody>
          <a:bodyPr>
            <a:normAutofit fontScale="90000"/>
          </a:bodyPr>
          <a:lstStyle/>
          <a:p>
            <a:r>
              <a:rPr lang="en-GB" dirty="0"/>
              <a:t>Supporting evidence</a:t>
            </a:r>
          </a:p>
        </p:txBody>
      </p:sp>
      <p:sp>
        <p:nvSpPr>
          <p:cNvPr id="2" name="Content Placeholder 1">
            <a:extLst>
              <a:ext uri="{FF2B5EF4-FFF2-40B4-BE49-F238E27FC236}">
                <a16:creationId xmlns:a16="http://schemas.microsoft.com/office/drawing/2014/main" id="{A46E477A-CD5B-4385-9C4C-66CAEAEFC4F9}"/>
              </a:ext>
            </a:extLst>
          </p:cNvPr>
          <p:cNvSpPr>
            <a:spLocks noGrp="1"/>
          </p:cNvSpPr>
          <p:nvPr>
            <p:ph sz="quarter" idx="19"/>
          </p:nvPr>
        </p:nvSpPr>
        <p:spPr>
          <a:xfrm>
            <a:off x="906687" y="1259963"/>
            <a:ext cx="6695088" cy="4979987"/>
          </a:xfrm>
        </p:spPr>
        <p:txBody>
          <a:bodyPr/>
          <a:lstStyle/>
          <a:p>
            <a:pPr marL="342900" indent="-342900">
              <a:lnSpc>
                <a:spcPct val="200000"/>
              </a:lnSpc>
              <a:buFont typeface="Arial" panose="020B0604020202020204" pitchFamily="34" charset="0"/>
              <a:buChar char="•"/>
            </a:pPr>
            <a:r>
              <a:rPr lang="en-GB" sz="2000" dirty="0"/>
              <a:t>Relevant links</a:t>
            </a:r>
          </a:p>
          <a:p>
            <a:pPr marL="342900" indent="-342900">
              <a:lnSpc>
                <a:spcPct val="200000"/>
              </a:lnSpc>
              <a:buFont typeface="Arial" panose="020B0604020202020204" pitchFamily="34" charset="0"/>
              <a:buChar char="•"/>
            </a:pPr>
            <a:r>
              <a:rPr lang="en-GB" sz="2000" dirty="0"/>
              <a:t>Evidence that supports the question</a:t>
            </a:r>
          </a:p>
          <a:p>
            <a:pPr marL="342900" indent="-342900">
              <a:lnSpc>
                <a:spcPct val="200000"/>
              </a:lnSpc>
              <a:buFont typeface="Arial" panose="020B0604020202020204" pitchFamily="34" charset="0"/>
              <a:buChar char="•"/>
            </a:pPr>
            <a:r>
              <a:rPr lang="en-GB" sz="2000" dirty="0"/>
              <a:t>Adds value, does not repeat</a:t>
            </a:r>
          </a:p>
          <a:p>
            <a:endParaRPr lang="en-GB"/>
          </a:p>
        </p:txBody>
      </p:sp>
      <p:pic>
        <p:nvPicPr>
          <p:cNvPr id="5" name="Picture 4">
            <a:extLst>
              <a:ext uri="{FF2B5EF4-FFF2-40B4-BE49-F238E27FC236}">
                <a16:creationId xmlns:a16="http://schemas.microsoft.com/office/drawing/2014/main" id="{53267141-EFC7-DE45-F7AB-F1963F4BA540}"/>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00938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93DBD4-F83E-41BA-A8BE-1B43E0AA595A}"/>
              </a:ext>
            </a:extLst>
          </p:cNvPr>
          <p:cNvSpPr>
            <a:spLocks noGrp="1"/>
          </p:cNvSpPr>
          <p:nvPr>
            <p:ph type="title"/>
          </p:nvPr>
        </p:nvSpPr>
        <p:spPr/>
        <p:txBody>
          <a:bodyPr>
            <a:normAutofit fontScale="90000"/>
          </a:bodyPr>
          <a:lstStyle/>
          <a:p>
            <a:r>
              <a:rPr lang="en-US"/>
              <a:t>What this presentation covers</a:t>
            </a:r>
            <a:endParaRPr lang="en-GB"/>
          </a:p>
        </p:txBody>
      </p:sp>
      <p:sp>
        <p:nvSpPr>
          <p:cNvPr id="3" name="Text Placeholder 2">
            <a:extLst>
              <a:ext uri="{FF2B5EF4-FFF2-40B4-BE49-F238E27FC236}">
                <a16:creationId xmlns:a16="http://schemas.microsoft.com/office/drawing/2014/main" id="{3EDA99BF-216E-4087-9667-F40921B04981}"/>
              </a:ext>
            </a:extLst>
          </p:cNvPr>
          <p:cNvSpPr>
            <a:spLocks noGrp="1"/>
          </p:cNvSpPr>
          <p:nvPr>
            <p:ph type="body" sz="quarter" idx="15"/>
          </p:nvPr>
        </p:nvSpPr>
        <p:spPr/>
        <p:txBody>
          <a:bodyPr/>
          <a:lstStyle/>
          <a:p>
            <a:r>
              <a:rPr lang="en-GB"/>
              <a:t>Why do businesses enter the awards?</a:t>
            </a:r>
          </a:p>
          <a:p>
            <a:r>
              <a:rPr lang="en-GB"/>
              <a:t>The regional tourism awards process</a:t>
            </a:r>
          </a:p>
          <a:p>
            <a:r>
              <a:rPr lang="en-GB"/>
              <a:t>The link with the national VisitEngland Awards for Excellence</a:t>
            </a:r>
          </a:p>
          <a:p>
            <a:r>
              <a:rPr lang="en-GB"/>
              <a:t>Your application</a:t>
            </a:r>
          </a:p>
          <a:p>
            <a:r>
              <a:rPr lang="en-US"/>
              <a:t>What are your next steps?</a:t>
            </a:r>
            <a:endParaRPr lang="en-GB"/>
          </a:p>
        </p:txBody>
      </p:sp>
      <p:pic>
        <p:nvPicPr>
          <p:cNvPr id="12" name="Picture 11" descr="A black background with white text&#10;&#10;Description automatically generated">
            <a:extLst>
              <a:ext uri="{FF2B5EF4-FFF2-40B4-BE49-F238E27FC236}">
                <a16:creationId xmlns:a16="http://schemas.microsoft.com/office/drawing/2014/main" id="{A110640D-EAE7-1A4A-D125-FB698FCDFE2E}"/>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253249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EC10594E-1D7D-4F89-9083-3911FDFB5A8E}"/>
              </a:ext>
            </a:extLst>
          </p:cNvPr>
          <p:cNvSpPr>
            <a:spLocks noGrp="1"/>
          </p:cNvSpPr>
          <p:nvPr>
            <p:ph type="title"/>
          </p:nvPr>
        </p:nvSpPr>
        <p:spPr/>
        <p:txBody>
          <a:bodyPr>
            <a:normAutofit fontScale="90000"/>
          </a:bodyPr>
          <a:lstStyle/>
          <a:p>
            <a:r>
              <a:rPr lang="en-GB"/>
              <a:t>Importance of online presence &amp; reviews </a:t>
            </a:r>
            <a:br>
              <a:rPr lang="en-GB"/>
            </a:br>
            <a:endParaRPr lang="en-GB"/>
          </a:p>
        </p:txBody>
      </p:sp>
      <p:sp>
        <p:nvSpPr>
          <p:cNvPr id="14" name="Content Placeholder 13">
            <a:extLst>
              <a:ext uri="{FF2B5EF4-FFF2-40B4-BE49-F238E27FC236}">
                <a16:creationId xmlns:a16="http://schemas.microsoft.com/office/drawing/2014/main" id="{2B40658B-613A-4B23-8010-AE43CAECA253}"/>
              </a:ext>
            </a:extLst>
          </p:cNvPr>
          <p:cNvSpPr>
            <a:spLocks noGrp="1"/>
          </p:cNvSpPr>
          <p:nvPr>
            <p:ph sz="quarter" idx="19"/>
          </p:nvPr>
        </p:nvSpPr>
        <p:spPr>
          <a:xfrm>
            <a:off x="1037064" y="1149350"/>
            <a:ext cx="5709424" cy="4979987"/>
          </a:xfrm>
        </p:spPr>
        <p:txBody>
          <a:bodyPr/>
          <a:lstStyle/>
          <a:p>
            <a:pPr lvl="1"/>
            <a:r>
              <a:rPr lang="en-GB" sz="2000"/>
              <a:t>Provide relevant links </a:t>
            </a:r>
          </a:p>
          <a:p>
            <a:pPr lvl="2">
              <a:buFont typeface="Wingdings" panose="05000000000000000000" pitchFamily="2" charset="2"/>
              <a:buChar char="ü"/>
            </a:pPr>
            <a:r>
              <a:rPr lang="en-GB" sz="2000"/>
              <a:t>Review sites</a:t>
            </a:r>
          </a:p>
          <a:p>
            <a:pPr lvl="2">
              <a:buFont typeface="Wingdings" panose="05000000000000000000" pitchFamily="2" charset="2"/>
              <a:buChar char="ü"/>
            </a:pPr>
            <a:r>
              <a:rPr lang="en-GB" sz="2000"/>
              <a:t>Website </a:t>
            </a:r>
          </a:p>
          <a:p>
            <a:pPr lvl="2">
              <a:buFont typeface="Wingdings" panose="05000000000000000000" pitchFamily="2" charset="2"/>
              <a:buChar char="ü"/>
            </a:pPr>
            <a:r>
              <a:rPr lang="en-GB" sz="2000"/>
              <a:t>Social media platforms </a:t>
            </a:r>
          </a:p>
          <a:p>
            <a:pPr lvl="2">
              <a:buFont typeface="Wingdings" panose="05000000000000000000" pitchFamily="2" charset="2"/>
              <a:buChar char="ü"/>
            </a:pPr>
            <a:r>
              <a:rPr lang="en-GB" sz="2000"/>
              <a:t>Sustainability policy/ information</a:t>
            </a:r>
          </a:p>
          <a:p>
            <a:pPr lvl="2">
              <a:buFont typeface="Wingdings" panose="05000000000000000000" pitchFamily="2" charset="2"/>
              <a:buChar char="ü"/>
            </a:pPr>
            <a:r>
              <a:rPr lang="en-GB" sz="2000"/>
              <a:t>Accessibility guide/ information</a:t>
            </a:r>
          </a:p>
          <a:p>
            <a:pPr lvl="2">
              <a:buFont typeface="Wingdings" panose="05000000000000000000" pitchFamily="2" charset="2"/>
              <a:buChar char="ü"/>
            </a:pPr>
            <a:endParaRPr lang="en-GB" sz="2000"/>
          </a:p>
          <a:p>
            <a:pPr lvl="1"/>
            <a:r>
              <a:rPr lang="en-GB" sz="2000"/>
              <a:t>Evidence of engagement</a:t>
            </a:r>
          </a:p>
          <a:p>
            <a:pPr lvl="1"/>
            <a:endParaRPr lang="en-GB" sz="2400"/>
          </a:p>
          <a:p>
            <a:pPr lvl="1"/>
            <a:endParaRPr lang="en-GB" sz="2400"/>
          </a:p>
          <a:p>
            <a:pPr marL="0" lvl="1" indent="0">
              <a:buNone/>
            </a:pPr>
            <a:endParaRPr lang="en-GB" sz="2000" b="1" i="1">
              <a:solidFill>
                <a:srgbClr val="120742"/>
              </a:solidFill>
            </a:endParaRPr>
          </a:p>
          <a:p>
            <a:pPr marL="0" lvl="1" indent="0">
              <a:buNone/>
            </a:pPr>
            <a:r>
              <a:rPr lang="en-GB" sz="2000" b="1">
                <a:solidFill>
                  <a:srgbClr val="120742"/>
                </a:solidFill>
              </a:rPr>
              <a:t>Find out more about online marketing:</a:t>
            </a:r>
          </a:p>
          <a:p>
            <a:pPr marL="0" lvl="1" indent="0">
              <a:buNone/>
            </a:pPr>
            <a:r>
              <a:rPr lang="en-GB" sz="1800">
                <a:hlinkClick r:id="rId3"/>
              </a:rPr>
              <a:t>www.visitengland.org/onlinemarketing</a:t>
            </a:r>
            <a:endParaRPr lang="en-GB" sz="1800"/>
          </a:p>
          <a:p>
            <a:pPr marL="0" lvl="1" indent="0">
              <a:buNone/>
            </a:pPr>
            <a:endParaRPr lang="en-GB" sz="1800" i="1"/>
          </a:p>
          <a:p>
            <a:pPr>
              <a:spcAft>
                <a:spcPts val="600"/>
              </a:spcAft>
              <a:buClr>
                <a:srgbClr val="E41F18"/>
              </a:buClr>
            </a:pPr>
            <a:endParaRPr lang="en-GB"/>
          </a:p>
          <a:p>
            <a:pPr marL="0" indent="0">
              <a:buNone/>
            </a:pPr>
            <a:endParaRPr lang="en-GB"/>
          </a:p>
        </p:txBody>
      </p:sp>
      <p:sp>
        <p:nvSpPr>
          <p:cNvPr id="3" name="Picture Placeholder 2">
            <a:extLst>
              <a:ext uri="{FF2B5EF4-FFF2-40B4-BE49-F238E27FC236}">
                <a16:creationId xmlns:a16="http://schemas.microsoft.com/office/drawing/2014/main" id="{9ACDA3DF-E6BE-40B3-A1C2-91CCEA2B410D}"/>
              </a:ext>
            </a:extLst>
          </p:cNvPr>
          <p:cNvSpPr>
            <a:spLocks noGrp="1"/>
          </p:cNvSpPr>
          <p:nvPr>
            <p:ph type="pic" sz="quarter" idx="18"/>
          </p:nvPr>
        </p:nvSpPr>
        <p:spPr/>
        <p:txBody>
          <a:bodyPr/>
          <a:lstStyle/>
          <a:p>
            <a:endParaRPr lang="en-GB"/>
          </a:p>
        </p:txBody>
      </p:sp>
      <p:pic>
        <p:nvPicPr>
          <p:cNvPr id="6" name="Picture 5">
            <a:extLst>
              <a:ext uri="{FF2B5EF4-FFF2-40B4-BE49-F238E27FC236}">
                <a16:creationId xmlns:a16="http://schemas.microsoft.com/office/drawing/2014/main" id="{E17D9F4A-95C9-3825-85DC-7C43600BA8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7902" y="967582"/>
            <a:ext cx="4102847" cy="5146880"/>
          </a:xfrm>
          <a:prstGeom prst="rect">
            <a:avLst/>
          </a:prstGeom>
        </p:spPr>
      </p:pic>
    </p:spTree>
    <p:extLst>
      <p:ext uri="{BB962C8B-B14F-4D97-AF65-F5344CB8AC3E}">
        <p14:creationId xmlns:p14="http://schemas.microsoft.com/office/powerpoint/2010/main" val="117486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F1BF-C9E5-E854-F2F0-E0E689399BF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135792-B716-24F9-DEF4-A7621BF1E076}"/>
              </a:ext>
            </a:extLst>
          </p:cNvPr>
          <p:cNvSpPr>
            <a:spLocks noGrp="1"/>
          </p:cNvSpPr>
          <p:nvPr>
            <p:ph type="title"/>
          </p:nvPr>
        </p:nvSpPr>
        <p:spPr/>
        <p:txBody>
          <a:bodyPr>
            <a:normAutofit fontScale="90000"/>
          </a:bodyPr>
          <a:lstStyle/>
          <a:p>
            <a:r>
              <a:rPr lang="en-US"/>
              <a:t>The four key questions</a:t>
            </a:r>
            <a:endParaRPr lang="en-GB"/>
          </a:p>
        </p:txBody>
      </p:sp>
      <p:sp>
        <p:nvSpPr>
          <p:cNvPr id="3" name="Text Placeholder 2">
            <a:extLst>
              <a:ext uri="{FF2B5EF4-FFF2-40B4-BE49-F238E27FC236}">
                <a16:creationId xmlns:a16="http://schemas.microsoft.com/office/drawing/2014/main" id="{18615975-CFA9-741C-6336-5B340E04A5FB}"/>
              </a:ext>
            </a:extLst>
          </p:cNvPr>
          <p:cNvSpPr>
            <a:spLocks noGrp="1"/>
          </p:cNvSpPr>
          <p:nvPr>
            <p:ph type="body" sz="quarter" idx="15"/>
          </p:nvPr>
        </p:nvSpPr>
        <p:spPr/>
        <p:txBody>
          <a:bodyPr/>
          <a:lstStyle/>
          <a:p>
            <a:pPr>
              <a:lnSpc>
                <a:spcPct val="150000"/>
              </a:lnSpc>
            </a:pPr>
            <a:r>
              <a:rPr lang="en-GB" sz="2800"/>
              <a:t>Your top qualities</a:t>
            </a:r>
          </a:p>
          <a:p>
            <a:pPr>
              <a:lnSpc>
                <a:spcPct val="150000"/>
              </a:lnSpc>
            </a:pPr>
            <a:r>
              <a:rPr lang="en-GB" sz="2800"/>
              <a:t>Your recent improvements</a:t>
            </a:r>
          </a:p>
          <a:p>
            <a:pPr>
              <a:lnSpc>
                <a:spcPct val="150000"/>
              </a:lnSpc>
            </a:pPr>
            <a:r>
              <a:rPr lang="en-GB" sz="2800"/>
              <a:t>Your results</a:t>
            </a:r>
          </a:p>
          <a:p>
            <a:pPr>
              <a:lnSpc>
                <a:spcPct val="150000"/>
              </a:lnSpc>
            </a:pPr>
            <a:r>
              <a:rPr lang="en-GB" sz="2800"/>
              <a:t>Your future plans</a:t>
            </a:r>
          </a:p>
          <a:p>
            <a:pPr>
              <a:lnSpc>
                <a:spcPct val="150000"/>
              </a:lnSpc>
            </a:pPr>
            <a:endParaRPr lang="en-GB" sz="2800"/>
          </a:p>
        </p:txBody>
      </p:sp>
      <p:pic>
        <p:nvPicPr>
          <p:cNvPr id="8" name="Picture 7" descr="A black background with white text&#10;&#10;Description automatically generated">
            <a:extLst>
              <a:ext uri="{FF2B5EF4-FFF2-40B4-BE49-F238E27FC236}">
                <a16:creationId xmlns:a16="http://schemas.microsoft.com/office/drawing/2014/main" id="{0466B781-81DB-9153-E356-A2F568D335CB}"/>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3311587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p:txBody>
          <a:bodyPr>
            <a:noAutofit/>
          </a:bodyPr>
          <a:lstStyle/>
          <a:p>
            <a:r>
              <a:rPr lang="en-GB" b="1"/>
              <a:t>Question 1: Your Top Qualities</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899216" y="1200775"/>
            <a:ext cx="7851494" cy="4979987"/>
          </a:xfrm>
        </p:spPr>
        <p:txBody>
          <a:bodyPr/>
          <a:lstStyle/>
          <a:p>
            <a:pPr>
              <a:lnSpc>
                <a:spcPct val="107000"/>
              </a:lnSpc>
              <a:spcAft>
                <a:spcPts val="800"/>
              </a:spcAft>
            </a:pPr>
            <a:r>
              <a:rPr lang="en-GB" sz="2400" b="1">
                <a:latin typeface="Arial" panose="020B0604020202020204" pitchFamily="34" charset="0"/>
                <a:ea typeface="Calibri" panose="020F0502020204030204" pitchFamily="34" charset="0"/>
                <a:cs typeface="Arial" panose="020B0604020202020204" pitchFamily="34" charset="0"/>
              </a:rPr>
              <a:t>U</a:t>
            </a:r>
            <a:r>
              <a:rPr lang="en-GB" sz="2400" b="1">
                <a:effectLst/>
                <a:latin typeface="Arial" panose="020B0604020202020204" pitchFamily="34" charset="0"/>
                <a:ea typeface="Calibri" panose="020F0502020204030204" pitchFamily="34" charset="0"/>
                <a:cs typeface="Arial" panose="020B0604020202020204" pitchFamily="34" charset="0"/>
              </a:rPr>
              <a:t>nique selling points, strengths and </a:t>
            </a:r>
            <a:br>
              <a:rPr lang="en-GB" sz="2400" b="1">
                <a:effectLst/>
                <a:latin typeface="Arial" panose="020B0604020202020204" pitchFamily="34" charset="0"/>
                <a:ea typeface="Calibri" panose="020F0502020204030204" pitchFamily="34" charset="0"/>
                <a:cs typeface="Arial" panose="020B0604020202020204" pitchFamily="34" charset="0"/>
              </a:rPr>
            </a:br>
            <a:r>
              <a:rPr lang="en-GB" sz="2400" b="1">
                <a:effectLst/>
                <a:latin typeface="Arial" panose="020B0604020202020204" pitchFamily="34" charset="0"/>
                <a:ea typeface="Calibri" panose="020F0502020204030204" pitchFamily="34" charset="0"/>
                <a:cs typeface="Arial" panose="020B0604020202020204" pitchFamily="34" charset="0"/>
              </a:rPr>
              <a:t>essence of your business:</a:t>
            </a:r>
            <a:br>
              <a:rPr lang="en-GB" sz="2400" b="1">
                <a:effectLst/>
                <a:latin typeface="Arial" panose="020B0604020202020204" pitchFamily="34" charset="0"/>
                <a:ea typeface="Calibri" panose="020F0502020204030204" pitchFamily="34" charset="0"/>
                <a:cs typeface="Arial" panose="020B0604020202020204" pitchFamily="34" charset="0"/>
              </a:rPr>
            </a:br>
            <a:r>
              <a:rPr lang="en-GB" sz="800" b="1">
                <a:effectLst/>
                <a:latin typeface="Arial" panose="020B0604020202020204" pitchFamily="34" charset="0"/>
                <a:ea typeface="Calibri" panose="020F0502020204030204" pitchFamily="34" charset="0"/>
                <a:cs typeface="Arial" panose="020B0604020202020204" pitchFamily="34" charset="0"/>
              </a:rPr>
              <a:t> </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Quality of your core product and customer experience</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Added extras that delight your customers</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How you care for your team </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Use and promotion of local suppliers</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Innovative marketing and PR</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Facilities and welcome for people with accessibility requirements</a:t>
            </a:r>
          </a:p>
          <a:p>
            <a:pPr marL="285750" lvl="0" indent="-285750">
              <a:lnSpc>
                <a:spcPct val="107000"/>
              </a:lnSpc>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Managing and improving environmental, social and economic impacts</a:t>
            </a:r>
          </a:p>
          <a:p>
            <a:pPr marL="285750" lvl="0" indent="-285750">
              <a:lnSpc>
                <a:spcPct val="107000"/>
              </a:lnSpc>
              <a:spcAft>
                <a:spcPts val="800"/>
              </a:spcAft>
              <a:buFont typeface="Arial" panose="020B0604020202020204" pitchFamily="34" charset="0"/>
              <a:buChar char="•"/>
            </a:pPr>
            <a:r>
              <a:rPr lang="en-GB" sz="2000">
                <a:effectLst/>
                <a:latin typeface="Arial" panose="020B0604020202020204" pitchFamily="34" charset="0"/>
                <a:ea typeface="Calibri" panose="020F0502020204030204" pitchFamily="34" charset="0"/>
                <a:cs typeface="Arial" panose="020B0604020202020204" pitchFamily="34" charset="0"/>
              </a:rPr>
              <a:t>Innovative adaption, diversification and/ or resilience building</a:t>
            </a:r>
          </a:p>
        </p:txBody>
      </p:sp>
      <p:pic>
        <p:nvPicPr>
          <p:cNvPr id="3" name="Picture 2">
            <a:extLst>
              <a:ext uri="{FF2B5EF4-FFF2-40B4-BE49-F238E27FC236}">
                <a16:creationId xmlns:a16="http://schemas.microsoft.com/office/drawing/2014/main" id="{FC32EC21-117D-D6EA-0F5C-12CA173EF931}"/>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3333397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p:txBody>
          <a:bodyPr>
            <a:noAutofit/>
          </a:bodyPr>
          <a:lstStyle/>
          <a:p>
            <a:r>
              <a:rPr lang="en-US"/>
              <a:t>Areas to Consider for Q1</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899465" y="1098670"/>
            <a:ext cx="7122990" cy="4979987"/>
          </a:xfrm>
        </p:spPr>
        <p:txBody>
          <a:bodyPr/>
          <a:lstStyle/>
          <a:p>
            <a:pPr marL="0" lvl="1" indent="0">
              <a:buNone/>
            </a:pPr>
            <a:r>
              <a:rPr lang="en-US" sz="2400" b="1"/>
              <a:t>Caring for your customers</a:t>
            </a:r>
          </a:p>
          <a:p>
            <a:pPr marL="0" lvl="1" indent="0">
              <a:buNone/>
            </a:pPr>
            <a:r>
              <a:rPr lang="en-US" sz="800" b="1"/>
              <a:t> </a:t>
            </a:r>
          </a:p>
          <a:p>
            <a:pPr lvl="1">
              <a:lnSpc>
                <a:spcPct val="150000"/>
              </a:lnSpc>
            </a:pPr>
            <a:r>
              <a:rPr lang="en-GB" sz="2000"/>
              <a:t>Always going the extra mile</a:t>
            </a:r>
          </a:p>
          <a:p>
            <a:pPr lvl="1">
              <a:lnSpc>
                <a:spcPct val="150000"/>
              </a:lnSpc>
            </a:pPr>
            <a:r>
              <a:rPr lang="en-GB" sz="2000"/>
              <a:t>Staff training and development </a:t>
            </a:r>
            <a:br>
              <a:rPr lang="en-GB" sz="2000"/>
            </a:br>
            <a:r>
              <a:rPr lang="en-GB" sz="2000"/>
              <a:t>e.g. Welcome to Excellence/In-House training</a:t>
            </a:r>
          </a:p>
          <a:p>
            <a:pPr lvl="1">
              <a:lnSpc>
                <a:spcPct val="150000"/>
              </a:lnSpc>
            </a:pPr>
            <a:r>
              <a:rPr lang="en-GB" sz="2000"/>
              <a:t>Induction process for new staff</a:t>
            </a:r>
          </a:p>
          <a:p>
            <a:pPr lvl="1">
              <a:lnSpc>
                <a:spcPct val="150000"/>
              </a:lnSpc>
            </a:pPr>
            <a:r>
              <a:rPr lang="en-GB" sz="2000"/>
              <a:t>Customer feedback initiatives/complaints process</a:t>
            </a:r>
          </a:p>
          <a:p>
            <a:pPr lvl="1">
              <a:lnSpc>
                <a:spcPct val="150000"/>
              </a:lnSpc>
            </a:pPr>
            <a:r>
              <a:rPr lang="en-GB" sz="2000"/>
              <a:t>Attention to detail</a:t>
            </a:r>
          </a:p>
        </p:txBody>
      </p:sp>
      <p:pic>
        <p:nvPicPr>
          <p:cNvPr id="3" name="Picture 2">
            <a:extLst>
              <a:ext uri="{FF2B5EF4-FFF2-40B4-BE49-F238E27FC236}">
                <a16:creationId xmlns:a16="http://schemas.microsoft.com/office/drawing/2014/main" id="{E908961C-A818-3E36-F823-E8DB79C01517}"/>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992070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a:xfrm>
            <a:off x="905253" y="394572"/>
            <a:ext cx="11286747" cy="510304"/>
          </a:xfrm>
        </p:spPr>
        <p:txBody>
          <a:bodyPr>
            <a:noAutofit/>
          </a:bodyPr>
          <a:lstStyle/>
          <a:p>
            <a:r>
              <a:rPr lang="en-US"/>
              <a:t>Areas to Consider for Q1</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304800" y="1364754"/>
            <a:ext cx="6751894" cy="4979987"/>
          </a:xfrm>
        </p:spPr>
        <p:txBody>
          <a:bodyPr/>
          <a:lstStyle/>
          <a:p>
            <a:pPr marL="0" lvl="1" indent="0">
              <a:buNone/>
            </a:pPr>
            <a:r>
              <a:rPr lang="en-US" sz="2400" b="1"/>
              <a:t>Innovative marketing /promotion</a:t>
            </a:r>
          </a:p>
          <a:p>
            <a:pPr marL="0" lvl="1" indent="0">
              <a:buNone/>
            </a:pPr>
            <a:r>
              <a:rPr lang="en-US" sz="800" b="1"/>
              <a:t>  </a:t>
            </a:r>
          </a:p>
          <a:p>
            <a:pPr lvl="1">
              <a:lnSpc>
                <a:spcPct val="150000"/>
              </a:lnSpc>
            </a:pPr>
            <a:r>
              <a:rPr lang="en-GB" sz="2000"/>
              <a:t>Specific marketing and promotion carried out? </a:t>
            </a:r>
          </a:p>
          <a:p>
            <a:pPr lvl="1">
              <a:lnSpc>
                <a:spcPct val="150000"/>
              </a:lnSpc>
            </a:pPr>
            <a:r>
              <a:rPr lang="en-GB" sz="2000"/>
              <a:t>Trying something different or out of the ordinary? </a:t>
            </a:r>
          </a:p>
          <a:p>
            <a:pPr lvl="1">
              <a:lnSpc>
                <a:spcPct val="150000"/>
              </a:lnSpc>
            </a:pPr>
            <a:r>
              <a:rPr lang="en-GB" sz="2000"/>
              <a:t>Social networking sites </a:t>
            </a:r>
          </a:p>
          <a:p>
            <a:pPr lvl="1">
              <a:lnSpc>
                <a:spcPct val="150000"/>
              </a:lnSpc>
            </a:pPr>
            <a:r>
              <a:rPr lang="en-GB" sz="2000"/>
              <a:t>Joint marketing with other tourism businesses</a:t>
            </a:r>
          </a:p>
          <a:p>
            <a:pPr lvl="1">
              <a:lnSpc>
                <a:spcPct val="150000"/>
              </a:lnSpc>
            </a:pPr>
            <a:r>
              <a:rPr lang="en-GB" sz="2000"/>
              <a:t>Engaging with LVEP, DMO and VE/VB campaigns</a:t>
            </a:r>
          </a:p>
        </p:txBody>
      </p:sp>
      <p:sp>
        <p:nvSpPr>
          <p:cNvPr id="13" name="Content Placeholder 12">
            <a:extLst>
              <a:ext uri="{FF2B5EF4-FFF2-40B4-BE49-F238E27FC236}">
                <a16:creationId xmlns:a16="http://schemas.microsoft.com/office/drawing/2014/main" id="{A1D0BF4E-2D89-49E5-A0E7-5A0E10C0CE19}"/>
              </a:ext>
            </a:extLst>
          </p:cNvPr>
          <p:cNvSpPr>
            <a:spLocks noGrp="1"/>
          </p:cNvSpPr>
          <p:nvPr>
            <p:ph type="body" sz="quarter" idx="11"/>
          </p:nvPr>
        </p:nvSpPr>
        <p:spPr>
          <a:xfrm>
            <a:off x="8115184" y="5356774"/>
            <a:ext cx="5394384" cy="269150"/>
          </a:xfrm>
        </p:spPr>
        <p:txBody>
          <a:bodyPr/>
          <a:lstStyle/>
          <a:p>
            <a:endParaRPr lang="en-GB"/>
          </a:p>
          <a:p>
            <a:br>
              <a:rPr lang="en-GB" b="0"/>
            </a:br>
            <a:r>
              <a:rPr lang="en-GB" sz="1800" b="0"/>
              <a:t>VisitBritain</a:t>
            </a:r>
          </a:p>
        </p:txBody>
      </p:sp>
      <p:pic>
        <p:nvPicPr>
          <p:cNvPr id="6" name="Picture 5">
            <a:extLst>
              <a:ext uri="{FF2B5EF4-FFF2-40B4-BE49-F238E27FC236}">
                <a16:creationId xmlns:a16="http://schemas.microsoft.com/office/drawing/2014/main" id="{DE7CA247-073A-24B3-AE79-1D4C85498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02407" y="1485002"/>
            <a:ext cx="4830506" cy="4739493"/>
          </a:xfrm>
          <a:prstGeom prst="rect">
            <a:avLst/>
          </a:prstGeom>
        </p:spPr>
      </p:pic>
    </p:spTree>
    <p:extLst>
      <p:ext uri="{BB962C8B-B14F-4D97-AF65-F5344CB8AC3E}">
        <p14:creationId xmlns:p14="http://schemas.microsoft.com/office/powerpoint/2010/main" val="385475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a:xfrm>
            <a:off x="905254" y="394571"/>
            <a:ext cx="11286746" cy="597801"/>
          </a:xfrm>
        </p:spPr>
        <p:txBody>
          <a:bodyPr>
            <a:normAutofit/>
          </a:bodyPr>
          <a:lstStyle/>
          <a:p>
            <a:r>
              <a:rPr lang="en-US"/>
              <a:t>Areas to Consider for Q1</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325439" y="939006"/>
            <a:ext cx="7769107" cy="4979987"/>
          </a:xfrm>
        </p:spPr>
        <p:txBody>
          <a:bodyPr/>
          <a:lstStyle/>
          <a:p>
            <a:pPr marL="0" lvl="1" indent="0">
              <a:buNone/>
            </a:pPr>
            <a:r>
              <a:rPr lang="en-US" sz="2400" b="1"/>
              <a:t>Accessible and inclusive tourism</a:t>
            </a:r>
          </a:p>
          <a:p>
            <a:pPr marL="0" lvl="1" indent="0">
              <a:buNone/>
            </a:pPr>
            <a:r>
              <a:rPr lang="en-US" sz="800" b="1"/>
              <a:t> </a:t>
            </a:r>
            <a:endParaRPr lang="en-GB" sz="800" b="1"/>
          </a:p>
          <a:p>
            <a:pPr lvl="1"/>
            <a:r>
              <a:rPr lang="en-GB" sz="2000"/>
              <a:t>Commitment to delivering excellence for guests with </a:t>
            </a:r>
            <a:br>
              <a:rPr lang="en-GB" sz="2000"/>
            </a:br>
            <a:r>
              <a:rPr lang="en-GB" sz="2000"/>
              <a:t>accessibility requirements</a:t>
            </a:r>
          </a:p>
          <a:p>
            <a:pPr lvl="1"/>
            <a:r>
              <a:rPr lang="en-GB" sz="2000"/>
              <a:t>Consider the needs of the widest range of people </a:t>
            </a:r>
          </a:p>
          <a:p>
            <a:pPr lvl="1"/>
            <a:r>
              <a:rPr lang="en-GB" sz="2000"/>
              <a:t>Information and promotion - Accessibility Guide, website</a:t>
            </a:r>
          </a:p>
          <a:p>
            <a:pPr lvl="1"/>
            <a:r>
              <a:rPr lang="en-GB" sz="2000"/>
              <a:t>Accessible facilities and services</a:t>
            </a:r>
          </a:p>
          <a:p>
            <a:pPr lvl="1"/>
            <a:r>
              <a:rPr lang="en-GB" sz="2000"/>
              <a:t>Employing disabled staff, staff disability and accessibility awareness</a:t>
            </a:r>
          </a:p>
          <a:p>
            <a:pPr marL="0" lvl="1" indent="0">
              <a:buNone/>
            </a:pPr>
            <a:endParaRPr lang="en-GB" sz="1200" b="1" i="1">
              <a:solidFill>
                <a:srgbClr val="120742"/>
              </a:solidFill>
            </a:endParaRPr>
          </a:p>
          <a:p>
            <a:pPr marL="0" lvl="1" indent="0">
              <a:buNone/>
            </a:pPr>
            <a:r>
              <a:rPr lang="en-GB" sz="2000" b="1">
                <a:solidFill>
                  <a:srgbClr val="120742"/>
                </a:solidFill>
              </a:rPr>
              <a:t>Find out more about accessibility:</a:t>
            </a:r>
          </a:p>
          <a:p>
            <a:pPr marL="0" lvl="1" indent="0">
              <a:buNone/>
            </a:pPr>
            <a:r>
              <a:rPr lang="en-GB">
                <a:hlinkClick r:id="rId3"/>
              </a:rPr>
              <a:t>www.visitbritain.org/business-advice/make-your-business-accessible-and-inclusive/visitengland-accessible-and-inclusive</a:t>
            </a:r>
          </a:p>
          <a:p>
            <a:pPr marL="0" lvl="1" indent="0">
              <a:buNone/>
            </a:pPr>
            <a:r>
              <a:rPr lang="en-GB" sz="1800"/>
              <a:t>Visit England’s Accessible &amp; Inclusive Tourism Toolkit (inc. Top 20 Tips)</a:t>
            </a:r>
            <a:endParaRPr lang="en-GB" sz="1800">
              <a:hlinkClick r:id="rId3">
                <a:extLst>
                  <a:ext uri="{A12FA001-AC4F-418D-AE19-62706E023703}">
                    <ahyp:hlinkClr xmlns:ahyp="http://schemas.microsoft.com/office/drawing/2018/hyperlinkcolor" val="tx"/>
                  </a:ext>
                </a:extLst>
              </a:hlinkClick>
            </a:endParaRPr>
          </a:p>
          <a:p>
            <a:pPr marL="0" lvl="1" indent="0">
              <a:buNone/>
            </a:pPr>
            <a:r>
              <a:rPr lang="en-GB">
                <a:solidFill>
                  <a:srgbClr val="EA592E"/>
                </a:solidFill>
                <a:hlinkClick r:id="rId3">
                  <a:extLst>
                    <a:ext uri="{A12FA001-AC4F-418D-AE19-62706E023703}">
                      <ahyp:hlinkClr xmlns:ahyp="http://schemas.microsoft.com/office/drawing/2018/hyperlinkcolor" val="tx"/>
                    </a:ext>
                  </a:extLst>
                </a:hlinkClick>
              </a:rPr>
              <a:t>www.visitengland.org/access</a:t>
            </a:r>
            <a:endParaRPr lang="en-GB"/>
          </a:p>
          <a:p>
            <a:pPr marL="0" lvl="1" indent="0">
              <a:buNone/>
            </a:pPr>
            <a:r>
              <a:rPr lang="en-GB" sz="1800"/>
              <a:t>Webinar on accessibility </a:t>
            </a:r>
          </a:p>
          <a:p>
            <a:pPr marL="0" lvl="1" indent="0">
              <a:buNone/>
            </a:pPr>
            <a:r>
              <a:rPr lang="en-GB">
                <a:hlinkClick r:id="rId4"/>
              </a:rPr>
              <a:t>www.visitbritain.org/business-advice/business-recovery-webinars</a:t>
            </a:r>
            <a:r>
              <a:rPr lang="en-GB"/>
              <a:t> </a:t>
            </a:r>
          </a:p>
        </p:txBody>
      </p:sp>
      <p:pic>
        <p:nvPicPr>
          <p:cNvPr id="6" name="Picture 5">
            <a:extLst>
              <a:ext uri="{FF2B5EF4-FFF2-40B4-BE49-F238E27FC236}">
                <a16:creationId xmlns:a16="http://schemas.microsoft.com/office/drawing/2014/main" id="{DC4644CE-F40D-DDF3-2BF2-97D07EE8890F}"/>
              </a:ext>
            </a:extLst>
          </p:cNvPr>
          <p:cNvPicPr>
            <a:picLocks noChangeAspect="1"/>
          </p:cNvPicPr>
          <p:nvPr/>
        </p:nvPicPr>
        <p:blipFill>
          <a:blip r:embed="rId5"/>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62819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p:txBody>
          <a:bodyPr>
            <a:noAutofit/>
          </a:bodyPr>
          <a:lstStyle/>
          <a:p>
            <a:r>
              <a:rPr lang="en-US"/>
              <a:t>Areas to Consider for Q1</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901878" y="1128382"/>
            <a:ext cx="7544032" cy="4979987"/>
          </a:xfrm>
        </p:spPr>
        <p:txBody>
          <a:bodyPr/>
          <a:lstStyle/>
          <a:p>
            <a:pPr marL="0" lvl="1" indent="0">
              <a:buNone/>
            </a:pPr>
            <a:r>
              <a:rPr lang="en-US" sz="2400" b="1"/>
              <a:t>Ethical, Responsible &amp; Sustainable Tourism</a:t>
            </a:r>
            <a:endParaRPr lang="en-GB" sz="2400" b="1"/>
          </a:p>
          <a:p>
            <a:pPr lvl="1"/>
            <a:r>
              <a:rPr lang="en-GB" sz="2000"/>
              <a:t>Include environmental, economic and social impacts</a:t>
            </a:r>
          </a:p>
          <a:p>
            <a:pPr lvl="1"/>
            <a:r>
              <a:rPr lang="en-GB" sz="2000"/>
              <a:t>Think about business operation, communications and influence on others</a:t>
            </a:r>
          </a:p>
          <a:p>
            <a:pPr lvl="1"/>
            <a:r>
              <a:rPr lang="en-GB" sz="2000"/>
              <a:t>Examples could include: </a:t>
            </a:r>
          </a:p>
          <a:p>
            <a:pPr lvl="3">
              <a:spcAft>
                <a:spcPts val="0"/>
              </a:spcAft>
              <a:buFont typeface="Courier New" panose="02070309020205020404" pitchFamily="49" charset="0"/>
              <a:buChar char="o"/>
            </a:pPr>
            <a:r>
              <a:rPr lang="en-GB" sz="1800"/>
              <a:t>Energy</a:t>
            </a:r>
          </a:p>
          <a:p>
            <a:pPr lvl="3">
              <a:spcAft>
                <a:spcPts val="0"/>
              </a:spcAft>
              <a:buFont typeface="Courier New" panose="02070309020205020404" pitchFamily="49" charset="0"/>
              <a:buChar char="o"/>
            </a:pPr>
            <a:r>
              <a:rPr lang="en-GB" sz="1800"/>
              <a:t>Water</a:t>
            </a:r>
          </a:p>
          <a:p>
            <a:pPr lvl="3">
              <a:spcAft>
                <a:spcPts val="0"/>
              </a:spcAft>
              <a:buFont typeface="Courier New" panose="02070309020205020404" pitchFamily="49" charset="0"/>
              <a:buChar char="o"/>
            </a:pPr>
            <a:r>
              <a:rPr lang="en-GB" sz="1800"/>
              <a:t>Waste</a:t>
            </a:r>
          </a:p>
          <a:p>
            <a:pPr lvl="3">
              <a:spcAft>
                <a:spcPts val="0"/>
              </a:spcAft>
              <a:buFont typeface="Courier New" panose="02070309020205020404" pitchFamily="49" charset="0"/>
              <a:buChar char="o"/>
            </a:pPr>
            <a:r>
              <a:rPr lang="en-GB" sz="1800"/>
              <a:t>Wildlife/ natural habitat enhancement</a:t>
            </a:r>
          </a:p>
          <a:p>
            <a:pPr lvl="3">
              <a:spcAft>
                <a:spcPts val="0"/>
              </a:spcAft>
              <a:buFont typeface="Courier New" panose="02070309020205020404" pitchFamily="49" charset="0"/>
              <a:buChar char="o"/>
            </a:pPr>
            <a:r>
              <a:rPr lang="en-GB" sz="1800"/>
              <a:t>Transport/ travel</a:t>
            </a:r>
          </a:p>
          <a:p>
            <a:pPr lvl="3">
              <a:spcAft>
                <a:spcPts val="0"/>
              </a:spcAft>
              <a:buFont typeface="Courier New" panose="02070309020205020404" pitchFamily="49" charset="0"/>
              <a:buChar char="o"/>
            </a:pPr>
            <a:r>
              <a:rPr lang="en-GB" sz="1800"/>
              <a:t>Procurement</a:t>
            </a:r>
          </a:p>
          <a:p>
            <a:pPr lvl="3">
              <a:spcAft>
                <a:spcPts val="0"/>
              </a:spcAft>
              <a:buFont typeface="Courier New" panose="02070309020205020404" pitchFamily="49" charset="0"/>
              <a:buChar char="o"/>
            </a:pPr>
            <a:r>
              <a:rPr lang="en-GB" sz="1800"/>
              <a:t>Promotion of local products/ culture</a:t>
            </a:r>
          </a:p>
          <a:p>
            <a:pPr lvl="3">
              <a:spcAft>
                <a:spcPts val="0"/>
              </a:spcAft>
              <a:buFont typeface="Courier New" panose="02070309020205020404" pitchFamily="49" charset="0"/>
              <a:buChar char="o"/>
            </a:pPr>
            <a:r>
              <a:rPr lang="en-GB" sz="1800"/>
              <a:t>Community engagement</a:t>
            </a:r>
          </a:p>
          <a:p>
            <a:pPr lvl="3">
              <a:spcAft>
                <a:spcPts val="0"/>
              </a:spcAft>
              <a:buFont typeface="Courier New" panose="02070309020205020404" pitchFamily="49" charset="0"/>
              <a:buChar char="o"/>
            </a:pPr>
            <a:r>
              <a:rPr lang="en-GB" sz="1800"/>
              <a:t>Charity work</a:t>
            </a:r>
          </a:p>
          <a:p>
            <a:pPr lvl="3">
              <a:spcAft>
                <a:spcPts val="0"/>
              </a:spcAft>
              <a:buFont typeface="Courier New" panose="02070309020205020404" pitchFamily="49" charset="0"/>
              <a:buChar char="o"/>
            </a:pPr>
            <a:r>
              <a:rPr lang="en-GB" sz="1800"/>
              <a:t>Ethical work practices</a:t>
            </a:r>
          </a:p>
          <a:p>
            <a:pPr lvl="3">
              <a:spcAft>
                <a:spcPts val="0"/>
              </a:spcAft>
              <a:buFont typeface="Courier New" panose="02070309020205020404" pitchFamily="49" charset="0"/>
              <a:buChar char="o"/>
            </a:pPr>
            <a:endParaRPr lang="en-GB" sz="800"/>
          </a:p>
          <a:p>
            <a:pPr marL="0" lvl="1" indent="0">
              <a:buNone/>
            </a:pPr>
            <a:r>
              <a:rPr lang="en-GB" sz="1800" b="1">
                <a:solidFill>
                  <a:srgbClr val="120742"/>
                </a:solidFill>
              </a:rPr>
              <a:t>Find out more about sustainability:  </a:t>
            </a:r>
            <a:r>
              <a:rPr lang="en-GB" sz="1800">
                <a:hlinkClick r:id="rId3"/>
              </a:rPr>
              <a:t>www.visitengland.org/green</a:t>
            </a:r>
            <a:r>
              <a:rPr lang="en-GB" sz="1800"/>
              <a:t>  </a:t>
            </a:r>
          </a:p>
        </p:txBody>
      </p:sp>
      <p:pic>
        <p:nvPicPr>
          <p:cNvPr id="4" name="Picture 3">
            <a:extLst>
              <a:ext uri="{FF2B5EF4-FFF2-40B4-BE49-F238E27FC236}">
                <a16:creationId xmlns:a16="http://schemas.microsoft.com/office/drawing/2014/main" id="{A0AF686C-DE8B-E08E-5787-245BE80108C6}"/>
              </a:ext>
            </a:extLst>
          </p:cNvPr>
          <p:cNvPicPr>
            <a:picLocks noChangeAspect="1"/>
          </p:cNvPicPr>
          <p:nvPr/>
        </p:nvPicPr>
        <p:blipFill>
          <a:blip r:embed="rId4"/>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715675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p:txBody>
          <a:bodyPr>
            <a:normAutofit fontScale="90000"/>
          </a:bodyPr>
          <a:lstStyle/>
          <a:p>
            <a:r>
              <a:rPr lang="en-GB" sz="3200" b="1"/>
              <a:t>Q2: Your </a:t>
            </a:r>
            <a:r>
              <a:rPr lang="en-GB" b="1"/>
              <a:t>R</a:t>
            </a:r>
            <a:r>
              <a:rPr lang="en-GB" sz="3200" b="1"/>
              <a:t>ecent </a:t>
            </a:r>
            <a:r>
              <a:rPr lang="en-GB" b="1"/>
              <a:t>I</a:t>
            </a:r>
            <a:r>
              <a:rPr lang="en-GB" sz="3200" b="1"/>
              <a:t>mprovements</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902664" y="1341017"/>
            <a:ext cx="7544032" cy="4979987"/>
          </a:xfrm>
        </p:spPr>
        <p:txBody>
          <a:bodyPr/>
          <a:lstStyle/>
          <a:p>
            <a:pPr>
              <a:lnSpc>
                <a:spcPct val="107000"/>
              </a:lnSpc>
              <a:spcAft>
                <a:spcPts val="800"/>
              </a:spcAft>
            </a:pPr>
            <a:r>
              <a:rPr lang="en-GB" sz="2000" b="1">
                <a:effectLst/>
                <a:ea typeface="Calibri" panose="020F0502020204030204" pitchFamily="34" charset="0"/>
                <a:cs typeface="Times New Roman" panose="02020603050405020304" pitchFamily="18" charset="0"/>
              </a:rPr>
              <a:t>Explain your reasons for making the improvements and indicate which parts of the business are impacted:</a:t>
            </a:r>
          </a:p>
          <a:p>
            <a:pPr marL="342900" lvl="0" indent="-342900">
              <a:lnSpc>
                <a:spcPct val="107000"/>
              </a:lnSpc>
              <a:buFont typeface="Arial" panose="020B0604020202020204" pitchFamily="34" charset="0"/>
              <a:buChar char="•"/>
            </a:pPr>
            <a:endParaRPr lang="en-GB" sz="1800">
              <a:effectLst/>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Promotional initiatives</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Improving the skills of you and your team  </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Expansion, upgrade of facilities, enhancements to your services</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Facilities and welcome for people with accessibility requirements</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Managing and improving environmental, social and economic impacts</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Innovative adaption, diversification and/ or resilience building</a:t>
            </a:r>
          </a:p>
          <a:p>
            <a:pPr marL="342900" lvl="0" indent="-342900">
              <a:lnSpc>
                <a:spcPct val="107000"/>
              </a:lnSpc>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Use of digital technologies</a:t>
            </a:r>
          </a:p>
          <a:p>
            <a:pPr marL="342900" lvl="0" indent="-342900">
              <a:lnSpc>
                <a:spcPct val="107000"/>
              </a:lnSpc>
              <a:spcAft>
                <a:spcPts val="800"/>
              </a:spcAft>
              <a:buFont typeface="Arial" panose="020B0604020202020204" pitchFamily="34" charset="0"/>
              <a:buChar char="•"/>
            </a:pPr>
            <a:r>
              <a:rPr lang="en-GB" sz="1900">
                <a:effectLst/>
                <a:ea typeface="Calibri" panose="020F0502020204030204" pitchFamily="34" charset="0"/>
                <a:cs typeface="Times New Roman" panose="02020603050405020304" pitchFamily="18" charset="0"/>
              </a:rPr>
              <a:t>Approximate date of improvement</a:t>
            </a:r>
          </a:p>
          <a:p>
            <a:pPr>
              <a:spcAft>
                <a:spcPts val="0"/>
              </a:spcAft>
            </a:pPr>
            <a:endParaRPr lang="en-GB" sz="800">
              <a:effectLst/>
              <a:ea typeface="Calibri" panose="020F0502020204030204" pitchFamily="34" charset="0"/>
              <a:cs typeface="Times New Roman" panose="02020603050405020304" pitchFamily="18" charset="0"/>
            </a:endParaRPr>
          </a:p>
          <a:p>
            <a:pPr>
              <a:lnSpc>
                <a:spcPct val="90000"/>
              </a:lnSpc>
              <a:spcBef>
                <a:spcPts val="1000"/>
              </a:spcBef>
            </a:pPr>
            <a:endParaRPr lang="en-GB"/>
          </a:p>
          <a:p>
            <a:pPr>
              <a:lnSpc>
                <a:spcPct val="90000"/>
              </a:lnSpc>
              <a:spcBef>
                <a:spcPts val="1000"/>
              </a:spcBef>
            </a:pPr>
            <a:endParaRPr lang="en-GB"/>
          </a:p>
        </p:txBody>
      </p:sp>
      <p:pic>
        <p:nvPicPr>
          <p:cNvPr id="4" name="Picture 3">
            <a:extLst>
              <a:ext uri="{FF2B5EF4-FFF2-40B4-BE49-F238E27FC236}">
                <a16:creationId xmlns:a16="http://schemas.microsoft.com/office/drawing/2014/main" id="{00EE05CC-C72C-E3D2-96C9-7933062B85C1}"/>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2290987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65CB467-F248-4995-B49B-DE71EB811A1E}"/>
              </a:ext>
            </a:extLst>
          </p:cNvPr>
          <p:cNvSpPr>
            <a:spLocks noGrp="1"/>
          </p:cNvSpPr>
          <p:nvPr>
            <p:ph type="title"/>
          </p:nvPr>
        </p:nvSpPr>
        <p:spPr/>
        <p:txBody>
          <a:bodyPr>
            <a:normAutofit fontScale="90000"/>
          </a:bodyPr>
          <a:lstStyle/>
          <a:p>
            <a:r>
              <a:rPr lang="en-GB" sz="3200" b="1"/>
              <a:t>Q3: Your </a:t>
            </a:r>
            <a:r>
              <a:rPr lang="en-GB" b="1"/>
              <a:t>R</a:t>
            </a:r>
            <a:r>
              <a:rPr lang="en-GB" sz="3200" b="1"/>
              <a:t>esults</a:t>
            </a:r>
            <a:endParaRPr lang="en-GB"/>
          </a:p>
        </p:txBody>
      </p:sp>
      <p:sp>
        <p:nvSpPr>
          <p:cNvPr id="9" name="Content Placeholder 8">
            <a:extLst>
              <a:ext uri="{FF2B5EF4-FFF2-40B4-BE49-F238E27FC236}">
                <a16:creationId xmlns:a16="http://schemas.microsoft.com/office/drawing/2014/main" id="{79F6DC8D-3E95-475A-AF1E-DC832FC301A9}"/>
              </a:ext>
            </a:extLst>
          </p:cNvPr>
          <p:cNvSpPr>
            <a:spLocks noGrp="1"/>
          </p:cNvSpPr>
          <p:nvPr>
            <p:ph sz="quarter" idx="19"/>
          </p:nvPr>
        </p:nvSpPr>
        <p:spPr>
          <a:xfrm>
            <a:off x="901878" y="1171156"/>
            <a:ext cx="7544032" cy="4979987"/>
          </a:xfrm>
        </p:spPr>
        <p:txBody>
          <a:bodyPr/>
          <a:lstStyle/>
          <a:p>
            <a:pPr lvl="1"/>
            <a:r>
              <a:rPr lang="en-GB" sz="2000">
                <a:effectLst/>
                <a:ea typeface="Calibri" panose="020F0502020204030204" pitchFamily="34" charset="0"/>
                <a:cs typeface="Times New Roman" panose="02020603050405020304" pitchFamily="18" charset="0"/>
              </a:rPr>
              <a:t>Are you able to attribute success directly to any of the improvements that you’ve made (Question 2)?</a:t>
            </a:r>
          </a:p>
          <a:p>
            <a:pPr lvl="1"/>
            <a:endParaRPr lang="en-GB" sz="2000">
              <a:effectLst/>
              <a:ea typeface="Calibri" panose="020F0502020204030204" pitchFamily="34" charset="0"/>
              <a:cs typeface="Times New Roman" panose="02020603050405020304" pitchFamily="18" charset="0"/>
            </a:endParaRPr>
          </a:p>
          <a:p>
            <a:pPr lvl="1"/>
            <a:r>
              <a:rPr lang="en-GB" sz="2000"/>
              <a:t>Don’t be vague, use figures and specific examples i.e.</a:t>
            </a:r>
          </a:p>
          <a:p>
            <a:pPr lvl="2">
              <a:buFont typeface="Wingdings" panose="05000000000000000000" pitchFamily="2" charset="2"/>
              <a:buChar char="ü"/>
            </a:pPr>
            <a:r>
              <a:rPr lang="en-GB" sz="2000"/>
              <a:t>% increase in occupancy levels/visitor numbers, sales, customer satisfaction and wastage reduction</a:t>
            </a:r>
          </a:p>
          <a:p>
            <a:pPr lvl="2">
              <a:buFont typeface="Wingdings" panose="05000000000000000000" pitchFamily="2" charset="2"/>
              <a:buChar char="ü"/>
            </a:pPr>
            <a:r>
              <a:rPr lang="en-GB" sz="2000"/>
              <a:t>% increase in online bookings or repeat business</a:t>
            </a:r>
          </a:p>
          <a:p>
            <a:pPr lvl="2">
              <a:buFont typeface="Wingdings" panose="05000000000000000000" pitchFamily="2" charset="2"/>
              <a:buChar char="ü"/>
            </a:pPr>
            <a:r>
              <a:rPr lang="en-GB" sz="2000"/>
              <a:t>Business generated from marketing activity </a:t>
            </a:r>
          </a:p>
          <a:p>
            <a:pPr lvl="2">
              <a:buFont typeface="Wingdings" panose="05000000000000000000" pitchFamily="2" charset="2"/>
              <a:buChar char="ü"/>
            </a:pPr>
            <a:r>
              <a:rPr lang="en-GB" sz="2000"/>
              <a:t>Growth of social media following and engagement</a:t>
            </a:r>
          </a:p>
          <a:p>
            <a:pPr lvl="2">
              <a:buFont typeface="Wingdings" panose="05000000000000000000" pitchFamily="2" charset="2"/>
              <a:buChar char="ü"/>
            </a:pPr>
            <a:endParaRPr lang="en-GB" sz="2000"/>
          </a:p>
          <a:p>
            <a:pPr lvl="1"/>
            <a:r>
              <a:rPr lang="en-GB" sz="2000"/>
              <a:t>How significant has the impact been on your business?</a:t>
            </a:r>
          </a:p>
        </p:txBody>
      </p:sp>
      <p:pic>
        <p:nvPicPr>
          <p:cNvPr id="4" name="Picture 3">
            <a:extLst>
              <a:ext uri="{FF2B5EF4-FFF2-40B4-BE49-F238E27FC236}">
                <a16:creationId xmlns:a16="http://schemas.microsoft.com/office/drawing/2014/main" id="{716CF246-EED5-CB0D-E943-AE0C937FBFA8}"/>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2740389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a:xfrm>
            <a:off x="925893" y="374548"/>
            <a:ext cx="10981946" cy="519829"/>
          </a:xfrm>
        </p:spPr>
        <p:txBody>
          <a:bodyPr>
            <a:normAutofit fontScale="90000"/>
          </a:bodyPr>
          <a:lstStyle/>
          <a:p>
            <a:r>
              <a:rPr lang="en-GB"/>
              <a:t>Q4: Your Future Plans</a:t>
            </a:r>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927354" y="1211568"/>
            <a:ext cx="7544032" cy="4427286"/>
          </a:xfrm>
        </p:spPr>
        <p:txBody>
          <a:bodyPr/>
          <a:lstStyle/>
          <a:p>
            <a:pPr marL="457200" indent="-457200">
              <a:spcAft>
                <a:spcPts val="1200"/>
              </a:spcAft>
              <a:buFont typeface="Arial" panose="020B0604020202020204" pitchFamily="34" charset="0"/>
              <a:buChar char="•"/>
            </a:pPr>
            <a:r>
              <a:rPr lang="en-GB" sz="1900"/>
              <a:t>Continued innovation, adaption, diversification and/ or resilience building </a:t>
            </a:r>
          </a:p>
          <a:p>
            <a:pPr marL="457200" indent="-457200">
              <a:spcAft>
                <a:spcPts val="1200"/>
              </a:spcAft>
              <a:buFont typeface="Arial" panose="020B0604020202020204" pitchFamily="34" charset="0"/>
              <a:buChar char="•"/>
            </a:pPr>
            <a:r>
              <a:rPr lang="en-GB" sz="1900"/>
              <a:t>Facilities and welcome for people with accessibility requirements</a:t>
            </a:r>
          </a:p>
          <a:p>
            <a:pPr marL="457200" indent="-457200">
              <a:spcAft>
                <a:spcPts val="1200"/>
              </a:spcAft>
              <a:buFont typeface="Arial" panose="020B0604020202020204" pitchFamily="34" charset="0"/>
              <a:buChar char="•"/>
            </a:pPr>
            <a:r>
              <a:rPr lang="en-GB" sz="1900"/>
              <a:t>Managing and improving environmental, social and economic impacts</a:t>
            </a:r>
          </a:p>
          <a:p>
            <a:pPr marL="457200" indent="-457200">
              <a:spcAft>
                <a:spcPts val="1200"/>
              </a:spcAft>
              <a:buFont typeface="Arial" panose="020B0604020202020204" pitchFamily="34" charset="0"/>
              <a:buChar char="•"/>
            </a:pPr>
            <a:r>
              <a:rPr lang="en-GB" sz="1900"/>
              <a:t>Expansion, upgrade of facilities, enhancements to your services</a:t>
            </a:r>
          </a:p>
          <a:p>
            <a:pPr marL="457200" indent="-457200">
              <a:spcAft>
                <a:spcPts val="1200"/>
              </a:spcAft>
              <a:buFont typeface="Arial" panose="020B0604020202020204" pitchFamily="34" charset="0"/>
              <a:buChar char="•"/>
            </a:pPr>
            <a:r>
              <a:rPr lang="en-GB" sz="1900"/>
              <a:t>Improving the skills of you and your team </a:t>
            </a:r>
          </a:p>
          <a:p>
            <a:pPr marL="457200" indent="-457200">
              <a:spcAft>
                <a:spcPts val="1200"/>
              </a:spcAft>
              <a:buFont typeface="Arial" panose="020B0604020202020204" pitchFamily="34" charset="0"/>
              <a:buChar char="•"/>
            </a:pPr>
            <a:r>
              <a:rPr lang="en-GB" sz="1900"/>
              <a:t>Marketing and PR, including partnerships with other businesses</a:t>
            </a:r>
          </a:p>
          <a:p>
            <a:pPr marL="457200" indent="-457200">
              <a:spcAft>
                <a:spcPts val="1200"/>
              </a:spcAft>
              <a:buFont typeface="Arial" panose="020B0604020202020204" pitchFamily="34" charset="0"/>
              <a:buChar char="•"/>
            </a:pPr>
            <a:r>
              <a:rPr lang="en-GB" sz="1900"/>
              <a:t>Operational efficiency</a:t>
            </a:r>
          </a:p>
          <a:p>
            <a:pPr marL="457200" indent="-457200">
              <a:spcAft>
                <a:spcPts val="1200"/>
              </a:spcAft>
              <a:buFont typeface="Arial" panose="020B0604020202020204" pitchFamily="34" charset="0"/>
              <a:buChar char="•"/>
            </a:pPr>
            <a:r>
              <a:rPr lang="en-GB" sz="1900"/>
              <a:t>Use of digital technologies</a:t>
            </a:r>
          </a:p>
          <a:p>
            <a:endParaRPr lang="en-GB"/>
          </a:p>
        </p:txBody>
      </p:sp>
      <p:pic>
        <p:nvPicPr>
          <p:cNvPr id="3" name="Picture 2">
            <a:extLst>
              <a:ext uri="{FF2B5EF4-FFF2-40B4-BE49-F238E27FC236}">
                <a16:creationId xmlns:a16="http://schemas.microsoft.com/office/drawing/2014/main" id="{03C5648E-7B7B-4042-CA66-9C7FF867A4DE}"/>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62951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a:xfrm>
            <a:off x="1001486" y="2889601"/>
            <a:ext cx="10189028" cy="1078798"/>
          </a:xfrm>
        </p:spPr>
        <p:txBody>
          <a:bodyPr>
            <a:normAutofit fontScale="90000"/>
          </a:bodyPr>
          <a:lstStyle/>
          <a:p>
            <a:r>
              <a:rPr lang="en-US"/>
              <a:t>Why do businesses enter the awards?</a:t>
            </a:r>
            <a:br>
              <a:rPr lang="en-US"/>
            </a:br>
            <a:br>
              <a:rPr lang="en-US"/>
            </a:br>
            <a:r>
              <a:rPr lang="en-US"/>
              <a:t>Put simply, awards are part of a journey which is about being the best that you can be.</a:t>
            </a:r>
            <a:endParaRPr lang="en-GB"/>
          </a:p>
        </p:txBody>
      </p:sp>
      <p:pic>
        <p:nvPicPr>
          <p:cNvPr id="3" name="Picture 2" descr="A black background with white text&#10;&#10;Description automatically generated">
            <a:extLst>
              <a:ext uri="{FF2B5EF4-FFF2-40B4-BE49-F238E27FC236}">
                <a16:creationId xmlns:a16="http://schemas.microsoft.com/office/drawing/2014/main" id="{3C429C34-A8ED-D7D6-53B8-46BEBA1087B0}"/>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246467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Top tips 2</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902321" y="1200775"/>
            <a:ext cx="7544032" cy="4979987"/>
          </a:xfrm>
        </p:spPr>
        <p:txBody>
          <a:bodyPr/>
          <a:lstStyle/>
          <a:p>
            <a:pPr lvl="1">
              <a:spcAft>
                <a:spcPts val="1200"/>
              </a:spcAft>
            </a:pPr>
            <a:r>
              <a:rPr lang="en-GB" sz="2000"/>
              <a:t>Refer to the relevant criteria</a:t>
            </a:r>
          </a:p>
          <a:p>
            <a:pPr lvl="1">
              <a:spcAft>
                <a:spcPts val="1200"/>
              </a:spcAft>
            </a:pPr>
            <a:r>
              <a:rPr lang="en-GB" sz="2000"/>
              <a:t>Make sure you answer the question </a:t>
            </a:r>
          </a:p>
          <a:p>
            <a:pPr lvl="1">
              <a:spcAft>
                <a:spcPts val="1200"/>
              </a:spcAft>
            </a:pPr>
            <a:r>
              <a:rPr lang="en-GB" sz="2000"/>
              <a:t>Tailor your answer</a:t>
            </a:r>
          </a:p>
          <a:p>
            <a:pPr lvl="1">
              <a:spcAft>
                <a:spcPts val="1200"/>
              </a:spcAft>
            </a:pPr>
            <a:r>
              <a:rPr lang="en-GB" sz="2000"/>
              <a:t>Use facts - do not make ambiguous or inaccurate claims</a:t>
            </a:r>
          </a:p>
          <a:p>
            <a:pPr lvl="1">
              <a:spcAft>
                <a:spcPts val="1200"/>
              </a:spcAft>
            </a:pPr>
            <a:r>
              <a:rPr lang="en-GB" sz="2000"/>
              <a:t>Support answers with evidence </a:t>
            </a:r>
          </a:p>
          <a:p>
            <a:pPr lvl="1">
              <a:spcAft>
                <a:spcPts val="1200"/>
              </a:spcAft>
            </a:pPr>
            <a:r>
              <a:rPr lang="en-GB" sz="2000"/>
              <a:t>Don’t assume the judges know your business!</a:t>
            </a:r>
          </a:p>
          <a:p>
            <a:pPr lvl="1">
              <a:spcAft>
                <a:spcPts val="1200"/>
              </a:spcAft>
            </a:pPr>
            <a:r>
              <a:rPr lang="en-GB" sz="2000"/>
              <a:t>Use the word limit and give detailed answers</a:t>
            </a:r>
          </a:p>
          <a:p>
            <a:pPr lvl="1">
              <a:spcAft>
                <a:spcPts val="1200"/>
              </a:spcAft>
            </a:pPr>
            <a:r>
              <a:rPr lang="en-GB" sz="2000"/>
              <a:t>Make every word count - don’t waste word count with duplication</a:t>
            </a:r>
          </a:p>
          <a:p>
            <a:pPr lvl="1">
              <a:spcAft>
                <a:spcPts val="1200"/>
              </a:spcAft>
            </a:pPr>
            <a:r>
              <a:rPr lang="en-GB" sz="2000"/>
              <a:t>Ensure all aspects of your business are covered</a:t>
            </a:r>
          </a:p>
          <a:p>
            <a:pPr lvl="1"/>
            <a:endParaRPr lang="en-GB" sz="2400"/>
          </a:p>
          <a:p>
            <a:pPr lvl="1"/>
            <a:endParaRPr lang="en-GB"/>
          </a:p>
          <a:p>
            <a:endParaRPr lang="en-GB"/>
          </a:p>
        </p:txBody>
      </p:sp>
      <p:pic>
        <p:nvPicPr>
          <p:cNvPr id="4" name="Picture 3">
            <a:extLst>
              <a:ext uri="{FF2B5EF4-FFF2-40B4-BE49-F238E27FC236}">
                <a16:creationId xmlns:a16="http://schemas.microsoft.com/office/drawing/2014/main" id="{08454000-6E8E-5CF4-619E-35037FB59163}"/>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154424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Top tips 3</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907291" y="1150681"/>
            <a:ext cx="7544032" cy="4979987"/>
          </a:xfrm>
        </p:spPr>
        <p:txBody>
          <a:bodyPr/>
          <a:lstStyle/>
          <a:p>
            <a:pPr lvl="1">
              <a:spcAft>
                <a:spcPts val="1000"/>
              </a:spcAft>
            </a:pPr>
            <a:r>
              <a:rPr lang="en-GB" sz="2000"/>
              <a:t>Start preparation early</a:t>
            </a:r>
          </a:p>
          <a:p>
            <a:pPr lvl="1">
              <a:spcAft>
                <a:spcPts val="1000"/>
              </a:spcAft>
            </a:pPr>
            <a:r>
              <a:rPr lang="en-GB" sz="2000"/>
              <a:t>Highlight why you are different and what are your best qualities</a:t>
            </a:r>
          </a:p>
          <a:p>
            <a:pPr lvl="1">
              <a:spcAft>
                <a:spcPts val="1000"/>
              </a:spcAft>
            </a:pPr>
            <a:r>
              <a:rPr lang="en-GB" sz="2000"/>
              <a:t>Don’t over complicate</a:t>
            </a:r>
          </a:p>
          <a:p>
            <a:pPr lvl="1">
              <a:spcAft>
                <a:spcPts val="1000"/>
              </a:spcAft>
            </a:pPr>
            <a:r>
              <a:rPr lang="en-GB" sz="2000"/>
              <a:t>Reflect your passion and personality</a:t>
            </a:r>
          </a:p>
          <a:p>
            <a:pPr lvl="1">
              <a:spcAft>
                <a:spcPts val="1000"/>
              </a:spcAft>
            </a:pPr>
            <a:r>
              <a:rPr lang="en-GB" sz="2000"/>
              <a:t>Fully answer question, use prompts to help</a:t>
            </a:r>
          </a:p>
          <a:p>
            <a:pPr lvl="1">
              <a:spcAft>
                <a:spcPts val="1000"/>
              </a:spcAft>
            </a:pPr>
            <a:r>
              <a:rPr lang="en-GB" sz="2000"/>
              <a:t>Include initiatives from across the business </a:t>
            </a:r>
          </a:p>
          <a:p>
            <a:pPr lvl="1">
              <a:spcAft>
                <a:spcPts val="1000"/>
              </a:spcAft>
            </a:pPr>
            <a:r>
              <a:rPr lang="en-GB" sz="2000"/>
              <a:t>Show how you act on feedback (and mistakes!)</a:t>
            </a:r>
          </a:p>
          <a:p>
            <a:pPr lvl="1">
              <a:spcAft>
                <a:spcPts val="1000"/>
              </a:spcAft>
            </a:pPr>
            <a:r>
              <a:rPr lang="en-GB" sz="2000"/>
              <a:t>Don’t forget accessibility and sustainability</a:t>
            </a:r>
          </a:p>
          <a:p>
            <a:pPr lvl="1">
              <a:spcAft>
                <a:spcPts val="1000"/>
              </a:spcAft>
            </a:pPr>
            <a:r>
              <a:rPr lang="en-GB" sz="2000"/>
              <a:t>Embrace review sites; they can be invaluable</a:t>
            </a:r>
          </a:p>
          <a:p>
            <a:pPr lvl="1">
              <a:spcAft>
                <a:spcPts val="1000"/>
              </a:spcAft>
            </a:pPr>
            <a:r>
              <a:rPr lang="en-GB" sz="2000"/>
              <a:t>Read through the form twice – ask a colleague</a:t>
            </a:r>
          </a:p>
          <a:p>
            <a:pPr lvl="1">
              <a:spcAft>
                <a:spcPts val="1000"/>
              </a:spcAft>
            </a:pPr>
            <a:r>
              <a:rPr lang="en-GB" sz="2000"/>
              <a:t>Review and submit on time</a:t>
            </a:r>
          </a:p>
          <a:p>
            <a:pPr lvl="1"/>
            <a:endParaRPr lang="en-GB" sz="2400"/>
          </a:p>
          <a:p>
            <a:endParaRPr lang="en-GB"/>
          </a:p>
        </p:txBody>
      </p:sp>
      <p:pic>
        <p:nvPicPr>
          <p:cNvPr id="4" name="Picture 3">
            <a:extLst>
              <a:ext uri="{FF2B5EF4-FFF2-40B4-BE49-F238E27FC236}">
                <a16:creationId xmlns:a16="http://schemas.microsoft.com/office/drawing/2014/main" id="{679C1A74-B3DD-B79F-261E-C92FE48EF94D}"/>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12416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p:txBody>
          <a:bodyPr/>
          <a:lstStyle/>
          <a:p>
            <a:r>
              <a:rPr lang="en-US"/>
              <a:t>What are your next steps?</a:t>
            </a:r>
            <a:endParaRPr lang="en-GB"/>
          </a:p>
        </p:txBody>
      </p:sp>
      <p:pic>
        <p:nvPicPr>
          <p:cNvPr id="5" name="Picture 4" descr="A black background with white text&#10;&#10;Description automatically generated">
            <a:extLst>
              <a:ext uri="{FF2B5EF4-FFF2-40B4-BE49-F238E27FC236}">
                <a16:creationId xmlns:a16="http://schemas.microsoft.com/office/drawing/2014/main" id="{896FC24F-0966-3DCB-3A71-A14BBE0B1DF4}"/>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60955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Timetable</a:t>
            </a:r>
          </a:p>
        </p:txBody>
      </p:sp>
      <p:sp>
        <p:nvSpPr>
          <p:cNvPr id="5" name="Text Placeholder 4"/>
          <p:cNvSpPr>
            <a:spLocks noGrp="1"/>
          </p:cNvSpPr>
          <p:nvPr>
            <p:ph type="body" sz="quarter" idx="11"/>
          </p:nvPr>
        </p:nvSpPr>
        <p:spPr>
          <a:xfrm>
            <a:off x="328929" y="6350188"/>
            <a:ext cx="5394384" cy="269150"/>
          </a:xfrm>
        </p:spPr>
        <p:txBody>
          <a:bodyPr/>
          <a:lstStyle/>
          <a:p>
            <a:r>
              <a:rPr lang="en-GB"/>
              <a:t>© VisitBritain/Daniela Luquini</a:t>
            </a:r>
          </a:p>
        </p:txBody>
      </p:sp>
      <p:graphicFrame>
        <p:nvGraphicFramePr>
          <p:cNvPr id="8" name="Group 66" descr="local awards are open from May 2021; deadlines vary by local competition. The VisitEngland Awards for Excellence event will be held in June 2022" title="timetable of key dates">
            <a:extLst>
              <a:ext uri="{FF2B5EF4-FFF2-40B4-BE49-F238E27FC236}">
                <a16:creationId xmlns:a16="http://schemas.microsoft.com/office/drawing/2014/main" id="{24C82905-4CA1-40B4-8518-B28AABE3AC97}"/>
              </a:ext>
            </a:extLst>
          </p:cNvPr>
          <p:cNvGraphicFramePr>
            <a:graphicFrameLocks noGrp="1"/>
          </p:cNvGraphicFramePr>
          <p:nvPr>
            <p:ph sz="quarter" idx="19"/>
            <p:extLst>
              <p:ext uri="{D42A27DB-BD31-4B8C-83A1-F6EECF244321}">
                <p14:modId xmlns:p14="http://schemas.microsoft.com/office/powerpoint/2010/main" val="2291706803"/>
              </p:ext>
            </p:extLst>
          </p:nvPr>
        </p:nvGraphicFramePr>
        <p:xfrm>
          <a:off x="325438" y="1149350"/>
          <a:ext cx="7487602" cy="4919296"/>
        </p:xfrm>
        <a:graphic>
          <a:graphicData uri="http://schemas.openxmlformats.org/drawingml/2006/table">
            <a:tbl>
              <a:tblPr firstRow="1"/>
              <a:tblGrid>
                <a:gridCol w="2454727">
                  <a:extLst>
                    <a:ext uri="{9D8B030D-6E8A-4147-A177-3AD203B41FA5}">
                      <a16:colId xmlns:a16="http://schemas.microsoft.com/office/drawing/2014/main" val="20000"/>
                    </a:ext>
                  </a:extLst>
                </a:gridCol>
                <a:gridCol w="5032875">
                  <a:extLst>
                    <a:ext uri="{9D8B030D-6E8A-4147-A177-3AD203B41FA5}">
                      <a16:colId xmlns:a16="http://schemas.microsoft.com/office/drawing/2014/main" val="20001"/>
                    </a:ext>
                  </a:extLst>
                </a:gridCol>
              </a:tblGrid>
              <a:tr h="771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rPr>
                        <a:t>Date</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a:ln>
                            <a:noFill/>
                          </a:ln>
                          <a:solidFill>
                            <a:srgbClr val="000000"/>
                          </a:solidFill>
                          <a:effectLst/>
                          <a:latin typeface="+mn-lt"/>
                          <a:cs typeface="Arial" panose="020B0604020202020204" pitchFamily="34" charset="0"/>
                          <a:sym typeface="Arial" panose="020B0604020202020204" pitchFamily="34" charset="0"/>
                        </a:rPr>
                        <a:t>Activity</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2906327132"/>
                  </a:ext>
                </a:extLst>
              </a:tr>
              <a:tr h="7714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highlight>
                            <a:srgbClr val="EBF6EF"/>
                          </a:highlight>
                          <a:latin typeface="+mn-lt"/>
                          <a:cs typeface="Arial" panose="020B0604020202020204" pitchFamily="34" charset="0"/>
                          <a:sym typeface="Arial" panose="020B0604020202020204" pitchFamily="34" charset="0"/>
                        </a:rPr>
                        <a:t>Monday 17 June 2024</a:t>
                      </a:r>
                      <a:endParaRPr kumimoji="0" lang="en-GB" altLang="en-US" sz="2400" b="1" i="0" u="none" strike="noStrike" cap="none" normalizeH="0" baseline="0">
                        <a:ln>
                          <a:noFill/>
                        </a:ln>
                        <a:solidFill>
                          <a:schemeClr val="tx1"/>
                        </a:solidFill>
                        <a:effectLst/>
                        <a:highlight>
                          <a:srgbClr val="EBF6EF"/>
                        </a:highlight>
                        <a:latin typeface="+mn-lt"/>
                        <a:cs typeface="Arial" panose="020B0604020202020204" pitchFamily="34" charset="0"/>
                        <a:sym typeface="Arial" panose="020B0604020202020204" pitchFamily="34" charset="0"/>
                      </a:endParaRP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mn-lt"/>
                          <a:cs typeface="Arial" panose="020B0604020202020204" pitchFamily="34" charset="0"/>
                          <a:sym typeface="Arial" panose="020B0604020202020204" pitchFamily="34" charset="0"/>
                        </a:rPr>
                        <a:t>Awards open  </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10000"/>
                  </a:ext>
                </a:extLst>
              </a:tr>
              <a:tr h="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highlight>
                            <a:srgbClr val="EBF6EF"/>
                          </a:highlight>
                          <a:latin typeface="+mn-lt"/>
                          <a:cs typeface="Arial" panose="020B0604020202020204" pitchFamily="34" charset="0"/>
                          <a:sym typeface="Arial" panose="020B0604020202020204" pitchFamily="34" charset="0"/>
                        </a:rPr>
                        <a:t>Friday 30 August 2024</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rPr>
                        <a:t>Awards deadline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a:ln>
                          <a:noFill/>
                        </a:ln>
                        <a:solidFill>
                          <a:srgbClr val="FF0000"/>
                        </a:solidFill>
                        <a:effectLst/>
                        <a:latin typeface="+mn-lt"/>
                        <a:cs typeface="Arial" panose="020B0604020202020204" pitchFamily="34" charset="0"/>
                        <a:sym typeface="Arial" panose="020B0604020202020204" pitchFamily="34" charset="0"/>
                      </a:endParaRP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10001"/>
                  </a:ext>
                </a:extLst>
              </a:tr>
              <a:tr h="72065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highlight>
                            <a:srgbClr val="EBF6EF"/>
                          </a:highlight>
                          <a:latin typeface="+mn-lt"/>
                          <a:cs typeface="Arial" panose="020B0604020202020204" pitchFamily="34" charset="0"/>
                          <a:sym typeface="Arial" panose="020B0604020202020204" pitchFamily="34" charset="0"/>
                        </a:rPr>
                        <a:t>October 2024</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rPr>
                        <a:t>Announcement of finalists</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10006"/>
                  </a:ext>
                </a:extLst>
              </a:tr>
              <a:tr h="77140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highlight>
                            <a:srgbClr val="EBF6EF"/>
                          </a:highlight>
                          <a:latin typeface="+mn-lt"/>
                          <a:cs typeface="Arial" panose="020B0604020202020204" pitchFamily="34" charset="0"/>
                          <a:sym typeface="Arial" panose="020B0604020202020204" pitchFamily="34" charset="0"/>
                        </a:rPr>
                        <a:t>March 2025</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rPr>
                        <a:t>Awards ceremony</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10007"/>
                  </a:ext>
                </a:extLst>
              </a:tr>
              <a:tr h="105562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rPr>
                        <a:t>June 2025</a:t>
                      </a: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0" i="0" kern="1200">
                          <a:solidFill>
                            <a:schemeClr val="tx1"/>
                          </a:solidFill>
                          <a:effectLst/>
                          <a:latin typeface="+mn-lt"/>
                          <a:ea typeface="+mn-ea"/>
                          <a:cs typeface="+mn-cs"/>
                        </a:rPr>
                        <a:t>VisitEngland Awards for Excellence </a:t>
                      </a:r>
                      <a:endParaRPr kumimoji="0" lang="en-GB" altLang="en-US" sz="2400" b="0" i="0" u="none" strike="noStrike" cap="none" normalizeH="0" baseline="0">
                        <a:ln>
                          <a:noFill/>
                        </a:ln>
                        <a:solidFill>
                          <a:schemeClr val="tx1"/>
                        </a:solidFill>
                        <a:effectLst/>
                        <a:latin typeface="+mn-lt"/>
                        <a:cs typeface="Arial" panose="020B0604020202020204" pitchFamily="34" charset="0"/>
                        <a:sym typeface="Arial" panose="020B0604020202020204" pitchFamily="34" charset="0"/>
                      </a:endParaRPr>
                    </a:p>
                  </a:txBody>
                  <a:tcPr marL="68588" marR="68588" marT="34294" marB="3429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BF6EF"/>
                    </a:solidFill>
                  </a:tcPr>
                </a:tc>
                <a:extLst>
                  <a:ext uri="{0D108BD9-81ED-4DB2-BD59-A6C34878D82A}">
                    <a16:rowId xmlns:a16="http://schemas.microsoft.com/office/drawing/2014/main" val="10011"/>
                  </a:ext>
                </a:extLst>
              </a:tr>
            </a:tbl>
          </a:graphicData>
        </a:graphic>
      </p:graphicFrame>
      <p:pic>
        <p:nvPicPr>
          <p:cNvPr id="4" name="Picture 3">
            <a:extLst>
              <a:ext uri="{FF2B5EF4-FFF2-40B4-BE49-F238E27FC236}">
                <a16:creationId xmlns:a16="http://schemas.microsoft.com/office/drawing/2014/main" id="{DF27DDD4-6508-C39F-4CA3-47C2A824A7DF}"/>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3399230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Useful links</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0"/>
          </p:nvPr>
        </p:nvSpPr>
        <p:spPr>
          <a:xfrm>
            <a:off x="325439" y="983251"/>
            <a:ext cx="11866561" cy="5214937"/>
          </a:xfrm>
        </p:spPr>
        <p:txBody>
          <a:bodyPr lIns="91440" tIns="0" rIns="91440" bIns="0" anchor="t"/>
          <a:lstStyle/>
          <a:p>
            <a:pPr marL="342900" indent="-342900">
              <a:spcBef>
                <a:spcPts val="400"/>
              </a:spcBef>
              <a:spcAft>
                <a:spcPts val="400"/>
              </a:spcAft>
              <a:buFont typeface="Arial" panose="020B0604020202020204" pitchFamily="34" charset="0"/>
              <a:buChar char="•"/>
            </a:pPr>
            <a:endParaRPr lang="en-GB"/>
          </a:p>
          <a:p>
            <a:pPr marL="342900" indent="-342900">
              <a:spcBef>
                <a:spcPts val="400"/>
              </a:spcBef>
              <a:spcAft>
                <a:spcPts val="400"/>
              </a:spcAft>
              <a:buFont typeface="Arial" panose="020B0604020202020204" pitchFamily="34" charset="0"/>
              <a:buChar char="•"/>
            </a:pPr>
            <a:r>
              <a:rPr lang="en-GB"/>
              <a:t>Benefits of entering 		</a:t>
            </a:r>
            <a:r>
              <a:rPr lang="en-GB">
                <a:hlinkClick r:id="rId3"/>
              </a:rPr>
              <a:t>visitbritain.org/business-advice/visitengland-awards-excellence#why-apply</a:t>
            </a:r>
            <a:r>
              <a:rPr lang="en-GB"/>
              <a:t> </a:t>
            </a:r>
          </a:p>
          <a:p>
            <a:pPr marL="342900" indent="-342900">
              <a:spcBef>
                <a:spcPts val="400"/>
              </a:spcBef>
              <a:spcAft>
                <a:spcPts val="400"/>
              </a:spcAft>
              <a:buFont typeface="Arial" panose="020B0604020202020204" pitchFamily="34" charset="0"/>
              <a:buChar char="•"/>
            </a:pPr>
            <a:r>
              <a:rPr lang="en-GB" altLang="en-US"/>
              <a:t>The national awards 		</a:t>
            </a:r>
            <a:r>
              <a:rPr lang="en-GB" altLang="en-US">
                <a:hlinkClick r:id="rId4"/>
              </a:rPr>
              <a:t>www.visitenglandawards.org</a:t>
            </a:r>
            <a:endParaRPr lang="en-GB" altLang="en-US"/>
          </a:p>
          <a:p>
            <a:pPr marL="342900" indent="-342900">
              <a:spcBef>
                <a:spcPts val="400"/>
              </a:spcBef>
              <a:spcAft>
                <a:spcPts val="400"/>
              </a:spcAft>
              <a:buFont typeface="Arial" panose="020B0604020202020204" pitchFamily="34" charset="0"/>
              <a:buChar char="•"/>
            </a:pPr>
            <a:r>
              <a:rPr lang="en-GB" altLang="en-US"/>
              <a:t>Review the core entry forms in advance of entering </a:t>
            </a:r>
            <a:br>
              <a:rPr lang="en-GB" altLang="en-US"/>
            </a:br>
            <a:r>
              <a:rPr lang="en-GB" altLang="en-US" sz="1600">
                <a:hlinkClick r:id="rId5"/>
              </a:rPr>
              <a:t>visitbritain.org/business-advice/visitengland-awards-excellence/visitengland-awards-excellence-award-categories</a:t>
            </a:r>
            <a:r>
              <a:rPr lang="en-GB" altLang="en-US" sz="1600"/>
              <a:t> </a:t>
            </a:r>
          </a:p>
          <a:p>
            <a:pPr marL="342900" indent="-342900">
              <a:spcBef>
                <a:spcPts val="400"/>
              </a:spcBef>
              <a:spcAft>
                <a:spcPts val="400"/>
              </a:spcAft>
              <a:buFont typeface="Arial" panose="020B0604020202020204" pitchFamily="34" charset="0"/>
              <a:buChar char="•"/>
            </a:pPr>
            <a:r>
              <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rPr>
              <a:t>Get free business advice </a:t>
            </a:r>
            <a:r>
              <a:rPr lang="en-GB" altLang="en-US">
                <a:solidFill>
                  <a:srgbClr val="1E1541"/>
                </a:solidFill>
                <a:latin typeface="Arial" panose="020B0604020202020204"/>
              </a:rPr>
              <a:t>		</a:t>
            </a:r>
            <a:r>
              <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hlinkClick r:id="rId6"/>
              </a:rPr>
              <a:t>visitbritain.org/business-advice</a:t>
            </a:r>
            <a:endPar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endParaRPr>
          </a:p>
          <a:p>
            <a:pPr marL="342900" indent="-342900">
              <a:spcBef>
                <a:spcPts val="400"/>
              </a:spcBef>
              <a:spcAft>
                <a:spcPts val="400"/>
              </a:spcAft>
              <a:buFont typeface="Arial" panose="020B0604020202020204" pitchFamily="34" charset="0"/>
              <a:buChar char="•"/>
            </a:pPr>
            <a:r>
              <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rPr>
              <a:t>Sign-up to industry newsletter </a:t>
            </a:r>
            <a:r>
              <a:rPr lang="en-GB" altLang="en-US">
                <a:solidFill>
                  <a:srgbClr val="1E1541"/>
                </a:solidFill>
                <a:latin typeface="Arial" panose="020B0604020202020204"/>
              </a:rPr>
              <a:t>	</a:t>
            </a:r>
            <a:r>
              <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hlinkClick r:id="rId7"/>
              </a:rPr>
              <a:t>visitbritain.org/subscribe-our-newsletters</a:t>
            </a:r>
            <a:endParaRPr kumimoji="0" lang="en-GB" altLang="en-US" b="0" u="none" strike="noStrike" kern="1200" cap="none" spc="0" normalizeH="0" baseline="0" noProof="0">
              <a:ln>
                <a:noFill/>
              </a:ln>
              <a:solidFill>
                <a:srgbClr val="1E1541"/>
              </a:solidFill>
              <a:effectLst/>
              <a:uLnTx/>
              <a:uFillTx/>
              <a:latin typeface="Arial" panose="020B0604020202020204"/>
              <a:ea typeface="+mn-ea"/>
              <a:cs typeface="+mn-cs"/>
            </a:endParaRPr>
          </a:p>
          <a:p>
            <a:pPr marL="342900" indent="-342900">
              <a:spcBef>
                <a:spcPts val="400"/>
              </a:spcBef>
              <a:spcAft>
                <a:spcPts val="400"/>
              </a:spcAft>
              <a:buFont typeface="Arial" panose="020B0604020202020204" pitchFamily="34" charset="0"/>
              <a:buChar char="•"/>
            </a:pPr>
            <a:r>
              <a:rPr lang="en-GB"/>
              <a:t>Download free toolkits: </a:t>
            </a:r>
            <a:br>
              <a:rPr lang="en-GB"/>
            </a:br>
            <a:r>
              <a:rPr lang="en-GB"/>
              <a:t>Award Winner’s PR Toolkit		</a:t>
            </a:r>
            <a:r>
              <a:rPr lang="en-GB">
                <a:hlinkClick r:id="rId8"/>
              </a:rPr>
              <a:t>visitbritain.org/business-advice/visitengland-awards-excellence#pr-toolkit</a:t>
            </a:r>
            <a:endParaRPr lang="en-GB"/>
          </a:p>
          <a:p>
            <a:pPr marL="342900" indent="-342900">
              <a:spcBef>
                <a:spcPts val="400"/>
              </a:spcBef>
              <a:spcAft>
                <a:spcPts val="400"/>
              </a:spcAft>
              <a:buFont typeface="Arial" panose="020B0604020202020204" pitchFamily="34" charset="0"/>
              <a:buChar char="•"/>
            </a:pPr>
            <a:r>
              <a:rPr lang="en-GB"/>
              <a:t>Digital Marketing Toolkit 		</a:t>
            </a:r>
            <a:r>
              <a:rPr lang="en-GB">
                <a:hlinkClick r:id="rId9"/>
              </a:rPr>
              <a:t>www.visitengland.org/onlinemarketing</a:t>
            </a:r>
            <a:r>
              <a:rPr lang="en-GB"/>
              <a:t> </a:t>
            </a:r>
          </a:p>
          <a:p>
            <a:pPr marL="342900" indent="-342900">
              <a:spcBef>
                <a:spcPts val="400"/>
              </a:spcBef>
              <a:spcAft>
                <a:spcPts val="400"/>
              </a:spcAft>
              <a:buFont typeface="Arial" panose="020B0604020202020204" pitchFamily="34" charset="0"/>
              <a:buChar char="•"/>
            </a:pPr>
            <a:r>
              <a:rPr lang="en-GB"/>
              <a:t>Accessible &amp; Inclusive Tourism Toolkit</a:t>
            </a:r>
            <a:br>
              <a:rPr lang="en-GB"/>
            </a:br>
            <a:r>
              <a:rPr lang="en-GB">
                <a:hlinkClick r:id="rId10"/>
              </a:rPr>
              <a:t>www.visitbritain.org/business-advice/make-your-business-accessible-and-inclusive/visitengland-accessible-and-inclusive</a:t>
            </a:r>
            <a:endParaRPr lang="en-GB"/>
          </a:p>
          <a:p>
            <a:pPr marL="342900" indent="-342900">
              <a:spcBef>
                <a:spcPts val="400"/>
              </a:spcBef>
              <a:spcAft>
                <a:spcPts val="400"/>
              </a:spcAft>
              <a:buFont typeface="Arial" panose="020B0604020202020204" pitchFamily="34" charset="0"/>
              <a:buChar char="•"/>
            </a:pPr>
            <a:r>
              <a:rPr lang="en-GB"/>
              <a:t>Watch webinar on accessibility 	</a:t>
            </a:r>
            <a:r>
              <a:rPr lang="en-GB">
                <a:hlinkClick r:id="rId11"/>
              </a:rPr>
              <a:t>www.visitbritain.org/business-advice/business-recovery-webinars</a:t>
            </a:r>
            <a:endParaRPr lang="en-GB"/>
          </a:p>
          <a:p>
            <a:pPr marL="342900" indent="-342900">
              <a:spcBef>
                <a:spcPts val="400"/>
              </a:spcBef>
              <a:spcAft>
                <a:spcPts val="400"/>
              </a:spcAft>
              <a:buFont typeface="Arial" panose="020B0604020202020204" pitchFamily="34" charset="0"/>
              <a:buChar char="•"/>
            </a:pPr>
            <a:r>
              <a:rPr lang="en-GB"/>
              <a:t>Watch webinar on sustainability 	</a:t>
            </a:r>
            <a:r>
              <a:rPr lang="en-GB">
                <a:hlinkClick r:id="rId11"/>
              </a:rPr>
              <a:t>www.visitbritain.org/business-advice/business-recovery-webinars</a:t>
            </a:r>
            <a:endParaRPr lang="en-GB"/>
          </a:p>
          <a:p>
            <a:pPr marL="342900" indent="-342900">
              <a:spcBef>
                <a:spcPts val="400"/>
              </a:spcBef>
              <a:spcAft>
                <a:spcPts val="400"/>
              </a:spcAft>
              <a:buFont typeface="Arial" panose="020B0604020202020204" pitchFamily="34" charset="0"/>
              <a:buChar char="•"/>
            </a:pPr>
            <a:r>
              <a:rPr lang="en-GB"/>
              <a:t>Improve your sustainability 	</a:t>
            </a:r>
            <a:r>
              <a:rPr lang="en-GB">
                <a:hlinkClick r:id="rId12"/>
              </a:rPr>
              <a:t>www.visitengland.org/green</a:t>
            </a:r>
            <a:br>
              <a:rPr lang="en-GB"/>
            </a:br>
            <a:endParaRPr lang="en-GB"/>
          </a:p>
          <a:p>
            <a:pPr>
              <a:spcBef>
                <a:spcPts val="400"/>
              </a:spcBef>
              <a:spcAft>
                <a:spcPts val="400"/>
              </a:spcAft>
              <a:defRPr/>
            </a:pPr>
            <a:r>
              <a:rPr kumimoji="0" lang="en-GB" altLang="en-US" sz="2600" b="1" u="none" strike="noStrike" kern="1200" cap="none" spc="0" normalizeH="0" baseline="0" noProof="0">
                <a:ln>
                  <a:noFill/>
                </a:ln>
                <a:solidFill>
                  <a:srgbClr val="1E1541"/>
                </a:solidFill>
                <a:effectLst/>
                <a:uLnTx/>
                <a:uFillTx/>
                <a:latin typeface="Arial" panose="020B0604020202020204"/>
                <a:ea typeface="+mn-ea"/>
                <a:cs typeface="+mn-cs"/>
                <a:hlinkClick r:id="rId13"/>
              </a:rPr>
              <a:t>Start your entry here</a:t>
            </a:r>
            <a:r>
              <a:rPr lang="en-GB" altLang="en-US" sz="2600" b="1">
                <a:solidFill>
                  <a:srgbClr val="1E1541"/>
                </a:solidFill>
                <a:latin typeface="Arial" panose="020B0604020202020204"/>
              </a:rPr>
              <a:t> </a:t>
            </a:r>
            <a:endParaRPr lang="en-GB" altLang="en-US" sz="2600" b="1">
              <a:highlight>
                <a:srgbClr val="FFFF00"/>
              </a:highlight>
              <a:cs typeface="Arial"/>
            </a:endParaRPr>
          </a:p>
        </p:txBody>
      </p:sp>
      <p:pic>
        <p:nvPicPr>
          <p:cNvPr id="3" name="Picture 2">
            <a:extLst>
              <a:ext uri="{FF2B5EF4-FFF2-40B4-BE49-F238E27FC236}">
                <a16:creationId xmlns:a16="http://schemas.microsoft.com/office/drawing/2014/main" id="{E5BA99CB-D067-F124-F8B6-E4DD9A757C1E}"/>
              </a:ext>
            </a:extLst>
          </p:cNvPr>
          <p:cNvPicPr>
            <a:picLocks noChangeAspect="1"/>
          </p:cNvPicPr>
          <p:nvPr/>
        </p:nvPicPr>
        <p:blipFill>
          <a:blip r:embed="rId14"/>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131256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p:txBody>
          <a:bodyPr/>
          <a:lstStyle/>
          <a:p>
            <a:r>
              <a:rPr lang="en-US"/>
              <a:t>And remember . . . </a:t>
            </a:r>
            <a:endParaRPr lang="en-GB"/>
          </a:p>
        </p:txBody>
      </p:sp>
      <p:pic>
        <p:nvPicPr>
          <p:cNvPr id="5" name="Picture 4" descr="A black background with white text&#10;&#10;Description automatically generated">
            <a:extLst>
              <a:ext uri="{FF2B5EF4-FFF2-40B4-BE49-F238E27FC236}">
                <a16:creationId xmlns:a16="http://schemas.microsoft.com/office/drawing/2014/main" id="{221F356D-4EEC-4C45-54FF-E468ABE64BE0}"/>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368970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D843C-466B-42C2-8B07-E78C6A096739}"/>
              </a:ext>
            </a:extLst>
          </p:cNvPr>
          <p:cNvSpPr>
            <a:spLocks noGrp="1"/>
          </p:cNvSpPr>
          <p:nvPr>
            <p:ph type="title"/>
          </p:nvPr>
        </p:nvSpPr>
        <p:spPr/>
        <p:txBody>
          <a:bodyPr>
            <a:normAutofit/>
          </a:bodyPr>
          <a:lstStyle/>
          <a:p>
            <a:r>
              <a:rPr lang="en-US" sz="6000"/>
              <a:t>Excellence pays!</a:t>
            </a:r>
          </a:p>
        </p:txBody>
      </p:sp>
      <p:pic>
        <p:nvPicPr>
          <p:cNvPr id="5" name="Picture 4" descr="A black background with white text&#10;&#10;Description automatically generated">
            <a:extLst>
              <a:ext uri="{FF2B5EF4-FFF2-40B4-BE49-F238E27FC236}">
                <a16:creationId xmlns:a16="http://schemas.microsoft.com/office/drawing/2014/main" id="{ECFE44AA-1F59-BC3A-8BF7-C28896D0C8F7}"/>
              </a:ext>
            </a:extLst>
          </p:cNvPr>
          <p:cNvPicPr>
            <a:picLocks noChangeAspect="1"/>
          </p:cNvPicPr>
          <p:nvPr/>
        </p:nvPicPr>
        <p:blipFill>
          <a:blip r:embed="rId3"/>
          <a:stretch>
            <a:fillRect/>
          </a:stretch>
        </p:blipFill>
        <p:spPr>
          <a:xfrm>
            <a:off x="10128297" y="5140036"/>
            <a:ext cx="1739062" cy="1717964"/>
          </a:xfrm>
          <a:prstGeom prst="rect">
            <a:avLst/>
          </a:prstGeom>
        </p:spPr>
      </p:pic>
    </p:spTree>
    <p:extLst>
      <p:ext uri="{BB962C8B-B14F-4D97-AF65-F5344CB8AC3E}">
        <p14:creationId xmlns:p14="http://schemas.microsoft.com/office/powerpoint/2010/main" val="409911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Excellence makes business sense</a:t>
            </a:r>
          </a:p>
        </p:txBody>
      </p:sp>
      <p:sp>
        <p:nvSpPr>
          <p:cNvPr id="3" name="Content Placeholder 2"/>
          <p:cNvSpPr>
            <a:spLocks noGrp="1"/>
          </p:cNvSpPr>
          <p:nvPr>
            <p:ph sz="quarter" idx="10"/>
          </p:nvPr>
        </p:nvSpPr>
        <p:spPr>
          <a:xfrm>
            <a:off x="1019122" y="1504260"/>
            <a:ext cx="11561761" cy="4971439"/>
          </a:xfrm>
        </p:spPr>
        <p:txBody>
          <a:bodyPr/>
          <a:lstStyle/>
          <a:p>
            <a:pPr marL="285750" indent="-285750">
              <a:buFont typeface="Arial" panose="020B0604020202020204" pitchFamily="34" charset="0"/>
              <a:buChar char="•"/>
            </a:pPr>
            <a:r>
              <a:rPr lang="en-GB" sz="2000"/>
              <a:t>Customers will pay more for excellence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Recruit and retain better staff</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Profile and pride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000"/>
              <a:t>Profit!</a:t>
            </a:r>
          </a:p>
          <a:p>
            <a:endParaRPr lang="en-GB"/>
          </a:p>
        </p:txBody>
      </p:sp>
      <p:pic>
        <p:nvPicPr>
          <p:cNvPr id="10" name="Picture 9">
            <a:extLst>
              <a:ext uri="{FF2B5EF4-FFF2-40B4-BE49-F238E27FC236}">
                <a16:creationId xmlns:a16="http://schemas.microsoft.com/office/drawing/2014/main" id="{18E83EBB-D3CA-EBB2-C89D-D52E7DAC424D}"/>
              </a:ext>
            </a:extLst>
          </p:cNvPr>
          <p:cNvPicPr>
            <a:picLocks noChangeAspect="1"/>
          </p:cNvPicPr>
          <p:nvPr/>
        </p:nvPicPr>
        <p:blipFill>
          <a:blip r:embed="rId3"/>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74462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ACE38-CACA-4D7D-9595-30A9A1695B57}"/>
              </a:ext>
            </a:extLst>
          </p:cNvPr>
          <p:cNvSpPr>
            <a:spLocks noGrp="1"/>
          </p:cNvSpPr>
          <p:nvPr>
            <p:ph type="title"/>
          </p:nvPr>
        </p:nvSpPr>
        <p:spPr/>
        <p:txBody>
          <a:bodyPr>
            <a:normAutofit fontScale="90000"/>
          </a:bodyPr>
          <a:lstStyle/>
          <a:p>
            <a:r>
              <a:rPr lang="en-GB"/>
              <a:t>Celebrating local excellence</a:t>
            </a:r>
            <a:endParaRPr lang="en-GB" sz="1100">
              <a:solidFill>
                <a:srgbClr val="FF0000"/>
              </a:solidFill>
            </a:endParaRPr>
          </a:p>
        </p:txBody>
      </p:sp>
      <p:pic>
        <p:nvPicPr>
          <p:cNvPr id="19" name="Picture Placeholder 18">
            <a:extLst>
              <a:ext uri="{FF2B5EF4-FFF2-40B4-BE49-F238E27FC236}">
                <a16:creationId xmlns:a16="http://schemas.microsoft.com/office/drawing/2014/main" id="{A3CA1D59-E5F5-D51F-B45F-CE6AEA3CF620}"/>
              </a:ext>
            </a:extLst>
          </p:cNvPr>
          <p:cNvPicPr>
            <a:picLocks noGrp="1" noChangeAspect="1"/>
          </p:cNvPicPr>
          <p:nvPr>
            <p:ph type="pic" sz="quarter" idx="18"/>
          </p:nvPr>
        </p:nvPicPr>
        <p:blipFill>
          <a:blip r:embed="rId3"/>
          <a:srcRect t="4182" b="4182"/>
          <a:stretch>
            <a:fillRect/>
          </a:stretch>
        </p:blipFill>
        <p:spPr>
          <a:prstGeom prst="rect">
            <a:avLst/>
          </a:prstGeom>
        </p:spPr>
      </p:pic>
      <p:pic>
        <p:nvPicPr>
          <p:cNvPr id="20" name="Picture Placeholder 19">
            <a:extLst>
              <a:ext uri="{FF2B5EF4-FFF2-40B4-BE49-F238E27FC236}">
                <a16:creationId xmlns:a16="http://schemas.microsoft.com/office/drawing/2014/main" id="{1046129C-8763-60ED-9149-CFB6169F46CA}"/>
              </a:ext>
            </a:extLst>
          </p:cNvPr>
          <p:cNvPicPr>
            <a:picLocks noGrp="1" noChangeAspect="1"/>
          </p:cNvPicPr>
          <p:nvPr>
            <p:ph type="pic" sz="quarter" idx="17"/>
          </p:nvPr>
        </p:nvPicPr>
        <p:blipFill>
          <a:blip r:embed="rId4"/>
          <a:srcRect l="756" r="756"/>
          <a:stretch>
            <a:fillRect/>
          </a:stretch>
        </p:blipFill>
        <p:spPr>
          <a:prstGeom prst="rect">
            <a:avLst/>
          </a:prstGeom>
        </p:spPr>
      </p:pic>
      <p:pic>
        <p:nvPicPr>
          <p:cNvPr id="14" name="Picture Placeholder 13">
            <a:extLst>
              <a:ext uri="{FF2B5EF4-FFF2-40B4-BE49-F238E27FC236}">
                <a16:creationId xmlns:a16="http://schemas.microsoft.com/office/drawing/2014/main" id="{B2AABAB9-58E8-DB0D-1364-21393EC2C857}"/>
              </a:ext>
            </a:extLst>
          </p:cNvPr>
          <p:cNvPicPr>
            <a:picLocks noGrp="1" noChangeAspect="1"/>
          </p:cNvPicPr>
          <p:nvPr>
            <p:ph type="pic" sz="quarter" idx="16"/>
          </p:nvPr>
        </p:nvPicPr>
        <p:blipFill>
          <a:blip r:embed="rId5"/>
          <a:srcRect l="16337" r="16337"/>
          <a:stretch>
            <a:fillRect/>
          </a:stretch>
        </p:blipFill>
        <p:spPr>
          <a:prstGeom prst="rect">
            <a:avLst/>
          </a:prstGeom>
        </p:spPr>
      </p:pic>
      <p:pic>
        <p:nvPicPr>
          <p:cNvPr id="6" name="Picture Placeholder 5">
            <a:extLst>
              <a:ext uri="{FF2B5EF4-FFF2-40B4-BE49-F238E27FC236}">
                <a16:creationId xmlns:a16="http://schemas.microsoft.com/office/drawing/2014/main" id="{BAEC0BFD-77C3-BC4F-508B-646DB10082CE}"/>
              </a:ext>
            </a:extLst>
          </p:cNvPr>
          <p:cNvPicPr>
            <a:picLocks noGrp="1" noChangeAspect="1"/>
          </p:cNvPicPr>
          <p:nvPr>
            <p:ph type="pic" sz="quarter" idx="15"/>
          </p:nvPr>
        </p:nvPicPr>
        <p:blipFill>
          <a:blip r:embed="rId6"/>
          <a:srcRect l="316" r="316"/>
          <a:stretch>
            <a:fillRect/>
          </a:stretch>
        </p:blipFill>
        <p:spPr>
          <a:prstGeom prst="rect">
            <a:avLst/>
          </a:prstGeom>
        </p:spPr>
      </p:pic>
      <p:pic>
        <p:nvPicPr>
          <p:cNvPr id="18" name="Picture Placeholder 17">
            <a:extLst>
              <a:ext uri="{FF2B5EF4-FFF2-40B4-BE49-F238E27FC236}">
                <a16:creationId xmlns:a16="http://schemas.microsoft.com/office/drawing/2014/main" id="{4D7C0C7F-F4BB-7289-9DBD-59CE7F23CBE8}"/>
              </a:ext>
            </a:extLst>
          </p:cNvPr>
          <p:cNvPicPr>
            <a:picLocks noGrp="1" noChangeAspect="1"/>
          </p:cNvPicPr>
          <p:nvPr>
            <p:ph type="pic" sz="quarter" idx="13"/>
          </p:nvPr>
        </p:nvPicPr>
        <p:blipFill>
          <a:blip r:embed="rId7"/>
          <a:srcRect t="1012" b="1012"/>
          <a:stretch>
            <a:fillRect/>
          </a:stretch>
        </p:blipFill>
        <p:spPr>
          <a:prstGeom prst="rect">
            <a:avLst/>
          </a:prstGeom>
        </p:spPr>
      </p:pic>
      <p:pic>
        <p:nvPicPr>
          <p:cNvPr id="25" name="Picture Placeholder 24">
            <a:extLst>
              <a:ext uri="{FF2B5EF4-FFF2-40B4-BE49-F238E27FC236}">
                <a16:creationId xmlns:a16="http://schemas.microsoft.com/office/drawing/2014/main" id="{CE601BEC-145F-AD92-A9A7-843EF7224F62}"/>
              </a:ext>
            </a:extLst>
          </p:cNvPr>
          <p:cNvPicPr>
            <a:picLocks noGrp="1" noChangeAspect="1"/>
          </p:cNvPicPr>
          <p:nvPr>
            <p:ph type="pic" sz="quarter" idx="19"/>
          </p:nvPr>
        </p:nvPicPr>
        <p:blipFill>
          <a:blip r:embed="rId8"/>
          <a:srcRect t="10355" b="10355"/>
          <a:stretch>
            <a:fillRect/>
          </a:stretch>
        </p:blipFill>
        <p:spPr>
          <a:prstGeom prst="rect">
            <a:avLst/>
          </a:prstGeom>
        </p:spPr>
      </p:pic>
    </p:spTree>
    <p:extLst>
      <p:ext uri="{BB962C8B-B14F-4D97-AF65-F5344CB8AC3E}">
        <p14:creationId xmlns:p14="http://schemas.microsoft.com/office/powerpoint/2010/main" val="188209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Why did you enter your local tourism awards competition in 2023? – top 5 reasons</a:t>
            </a:r>
          </a:p>
        </p:txBody>
      </p:sp>
      <p:graphicFrame>
        <p:nvGraphicFramePr>
          <p:cNvPr id="4" name="Chart 3">
            <a:extLst>
              <a:ext uri="{FF2B5EF4-FFF2-40B4-BE49-F238E27FC236}">
                <a16:creationId xmlns:a16="http://schemas.microsoft.com/office/drawing/2014/main" id="{179D9816-955B-774C-6227-85059EE2C3C0}"/>
              </a:ext>
            </a:extLst>
          </p:cNvPr>
          <p:cNvGraphicFramePr/>
          <p:nvPr>
            <p:extLst>
              <p:ext uri="{D42A27DB-BD31-4B8C-83A1-F6EECF244321}">
                <p14:modId xmlns:p14="http://schemas.microsoft.com/office/powerpoint/2010/main" val="881914500"/>
              </p:ext>
            </p:extLst>
          </p:nvPr>
        </p:nvGraphicFramePr>
        <p:xfrm>
          <a:off x="728283" y="1183945"/>
          <a:ext cx="10697671" cy="4866163"/>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E5DDDD4C-052B-0581-E34F-0CCB3E7506A8}"/>
              </a:ext>
            </a:extLst>
          </p:cNvPr>
          <p:cNvPicPr>
            <a:picLocks noChangeAspect="1"/>
          </p:cNvPicPr>
          <p:nvPr/>
        </p:nvPicPr>
        <p:blipFill>
          <a:blip r:embed="rId4"/>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3851615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Why did you enter your local tourism awards competition in 2023? – other reasons</a:t>
            </a:r>
          </a:p>
        </p:txBody>
      </p:sp>
      <p:graphicFrame>
        <p:nvGraphicFramePr>
          <p:cNvPr id="4" name="Chart 3">
            <a:extLst>
              <a:ext uri="{FF2B5EF4-FFF2-40B4-BE49-F238E27FC236}">
                <a16:creationId xmlns:a16="http://schemas.microsoft.com/office/drawing/2014/main" id="{7AE32285-BD11-FB8B-E269-028D2B90E5BB}"/>
              </a:ext>
            </a:extLst>
          </p:cNvPr>
          <p:cNvGraphicFramePr/>
          <p:nvPr>
            <p:extLst>
              <p:ext uri="{D42A27DB-BD31-4B8C-83A1-F6EECF244321}">
                <p14:modId xmlns:p14="http://schemas.microsoft.com/office/powerpoint/2010/main" val="1631016568"/>
              </p:ext>
            </p:extLst>
          </p:nvPr>
        </p:nvGraphicFramePr>
        <p:xfrm>
          <a:off x="552955" y="1179725"/>
          <a:ext cx="11086089" cy="486616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468456C3-23A9-A52F-C9E4-7384F74FF778}"/>
              </a:ext>
            </a:extLst>
          </p:cNvPr>
          <p:cNvPicPr>
            <a:picLocks noChangeAspect="1"/>
          </p:cNvPicPr>
          <p:nvPr/>
        </p:nvPicPr>
        <p:blipFill>
          <a:blip r:embed="rId4"/>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19841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B0E597D-D471-42D5-8915-2EF5A50034F8}"/>
              </a:ext>
            </a:extLst>
          </p:cNvPr>
          <p:cNvSpPr>
            <a:spLocks noGrp="1"/>
          </p:cNvSpPr>
          <p:nvPr>
            <p:ph type="title"/>
          </p:nvPr>
        </p:nvSpPr>
        <p:spPr/>
        <p:txBody>
          <a:bodyPr>
            <a:normAutofit fontScale="90000"/>
          </a:bodyPr>
          <a:lstStyle/>
          <a:p>
            <a:r>
              <a:rPr lang="en-US"/>
              <a:t>Benefits of entering</a:t>
            </a:r>
            <a:endParaRPr lang="en-GB"/>
          </a:p>
        </p:txBody>
      </p:sp>
      <p:sp>
        <p:nvSpPr>
          <p:cNvPr id="16" name="Content Placeholder 15">
            <a:extLst>
              <a:ext uri="{FF2B5EF4-FFF2-40B4-BE49-F238E27FC236}">
                <a16:creationId xmlns:a16="http://schemas.microsoft.com/office/drawing/2014/main" id="{0E004C81-CF17-42C3-AA48-0BB097F74856}"/>
              </a:ext>
            </a:extLst>
          </p:cNvPr>
          <p:cNvSpPr>
            <a:spLocks noGrp="1"/>
          </p:cNvSpPr>
          <p:nvPr>
            <p:ph sz="quarter" idx="19"/>
          </p:nvPr>
        </p:nvSpPr>
        <p:spPr>
          <a:xfrm>
            <a:off x="334964" y="1471402"/>
            <a:ext cx="7544032" cy="4427286"/>
          </a:xfrm>
        </p:spPr>
        <p:txBody>
          <a:bodyPr/>
          <a:lstStyle/>
          <a:p>
            <a:pPr lvl="1"/>
            <a:r>
              <a:rPr lang="en-GB" sz="2000"/>
              <a:t>Receive a marque of quality assurance for use in marketing</a:t>
            </a:r>
          </a:p>
          <a:p>
            <a:pPr lvl="1"/>
            <a:r>
              <a:rPr lang="en-GB" sz="2000"/>
              <a:t>Increase your media coverage and PR opportunities</a:t>
            </a:r>
          </a:p>
          <a:p>
            <a:pPr lvl="1"/>
            <a:r>
              <a:rPr lang="en-GB" sz="2000"/>
              <a:t>Gain a competitive edge</a:t>
            </a:r>
          </a:p>
          <a:p>
            <a:pPr lvl="1"/>
            <a:r>
              <a:rPr lang="en-GB" sz="2000"/>
              <a:t>Chance to compete regionally and nationally</a:t>
            </a:r>
          </a:p>
          <a:p>
            <a:pPr lvl="1"/>
            <a:r>
              <a:rPr lang="en-GB" sz="2000"/>
              <a:t>Get free independent feedback</a:t>
            </a:r>
          </a:p>
          <a:p>
            <a:pPr lvl="1"/>
            <a:r>
              <a:rPr lang="en-GB" sz="2000"/>
              <a:t>Review your approach to excellence and drive best practice</a:t>
            </a:r>
          </a:p>
          <a:p>
            <a:pPr lvl="1"/>
            <a:r>
              <a:rPr lang="en-GB" sz="2000"/>
              <a:t>Network and celebrate with other businesses</a:t>
            </a:r>
          </a:p>
          <a:p>
            <a:pPr lvl="1"/>
            <a:r>
              <a:rPr lang="en-GB" sz="2000"/>
              <a:t>Recognition and/or influence with local partners</a:t>
            </a:r>
          </a:p>
          <a:p>
            <a:pPr lvl="1"/>
            <a:r>
              <a:rPr lang="en-GB" sz="2000"/>
              <a:t>Reward and motivate your team</a:t>
            </a:r>
          </a:p>
          <a:p>
            <a:pPr marL="0" lvl="1" indent="0">
              <a:buNone/>
            </a:pPr>
            <a:r>
              <a:rPr lang="en-GB" sz="2000" b="1">
                <a:solidFill>
                  <a:srgbClr val="120742"/>
                </a:solidFill>
              </a:rPr>
              <a:t>Find out more about why you should enter:</a:t>
            </a:r>
          </a:p>
          <a:p>
            <a:pPr marL="0" lvl="1" indent="0">
              <a:buNone/>
            </a:pPr>
            <a:r>
              <a:rPr lang="en-GB" sz="1800">
                <a:hlinkClick r:id="rId3"/>
              </a:rPr>
              <a:t>visitbritain.org/business-advice/visitengland-awards-excellence</a:t>
            </a:r>
            <a:endParaRPr lang="en-GB" sz="1800"/>
          </a:p>
          <a:p>
            <a:pPr marL="0" lvl="1" indent="0">
              <a:buNone/>
            </a:pPr>
            <a:r>
              <a:rPr lang="en-GB" sz="1800">
                <a:hlinkClick r:id="rId4"/>
              </a:rPr>
              <a:t>visitbritain.org/business-advice/visitengland-awards-excellence#pr-toolkit</a:t>
            </a:r>
            <a:r>
              <a:rPr lang="en-GB" sz="1800"/>
              <a:t> </a:t>
            </a:r>
            <a:endParaRPr lang="en-GB"/>
          </a:p>
        </p:txBody>
      </p:sp>
      <p:pic>
        <p:nvPicPr>
          <p:cNvPr id="7" name="Picture 6">
            <a:extLst>
              <a:ext uri="{FF2B5EF4-FFF2-40B4-BE49-F238E27FC236}">
                <a16:creationId xmlns:a16="http://schemas.microsoft.com/office/drawing/2014/main" id="{E4FA0823-306B-8764-3136-D9820416C5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39428" y="654512"/>
            <a:ext cx="4453657" cy="4446587"/>
          </a:xfrm>
          <a:prstGeom prst="rect">
            <a:avLst/>
          </a:prstGeom>
        </p:spPr>
      </p:pic>
      <p:pic>
        <p:nvPicPr>
          <p:cNvPr id="8" name="Picture 7">
            <a:extLst>
              <a:ext uri="{FF2B5EF4-FFF2-40B4-BE49-F238E27FC236}">
                <a16:creationId xmlns:a16="http://schemas.microsoft.com/office/drawing/2014/main" id="{0655FA5D-A42A-D8B1-5804-4D606B2CED29}"/>
              </a:ext>
            </a:extLst>
          </p:cNvPr>
          <p:cNvPicPr>
            <a:picLocks noChangeAspect="1"/>
          </p:cNvPicPr>
          <p:nvPr/>
        </p:nvPicPr>
        <p:blipFill>
          <a:blip r:embed="rId6"/>
          <a:stretch>
            <a:fillRect/>
          </a:stretch>
        </p:blipFill>
        <p:spPr>
          <a:xfrm>
            <a:off x="10156247" y="5139170"/>
            <a:ext cx="1730088" cy="1719697"/>
          </a:xfrm>
          <a:prstGeom prst="rect">
            <a:avLst/>
          </a:prstGeom>
        </p:spPr>
      </p:pic>
    </p:spTree>
    <p:extLst>
      <p:ext uri="{BB962C8B-B14F-4D97-AF65-F5344CB8AC3E}">
        <p14:creationId xmlns:p14="http://schemas.microsoft.com/office/powerpoint/2010/main" val="562231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Marketing Cheshire Tourism Awards 2024">
            <a:hlinkClick r:id="" action="ppaction://media"/>
            <a:extLst>
              <a:ext uri="{FF2B5EF4-FFF2-40B4-BE49-F238E27FC236}">
                <a16:creationId xmlns:a16="http://schemas.microsoft.com/office/drawing/2014/main" id="{991553CA-E340-8493-AC51-A52F5034733D}"/>
              </a:ext>
            </a:extLst>
          </p:cNvPr>
          <p:cNvPicPr>
            <a:picLocks noGrp="1" noRot="1" noChangeAspect="1"/>
          </p:cNvPicPr>
          <p:nvPr>
            <p:ph sz="quarter" idx="19"/>
            <a:videoFile r:link="rId1"/>
          </p:nvPr>
        </p:nvPicPr>
        <p:blipFill>
          <a:blip r:embed="rId3"/>
          <a:stretch>
            <a:fillRect/>
          </a:stretch>
        </p:blipFill>
        <p:spPr>
          <a:xfrm>
            <a:off x="3879" y="-2439"/>
            <a:ext cx="12168983" cy="6849637"/>
          </a:xfrm>
        </p:spPr>
      </p:pic>
    </p:spTree>
    <p:extLst>
      <p:ext uri="{BB962C8B-B14F-4D97-AF65-F5344CB8AC3E}">
        <p14:creationId xmlns:p14="http://schemas.microsoft.com/office/powerpoint/2010/main" val="2211910297"/>
      </p:ext>
    </p:extLst>
  </p:cSld>
  <p:clrMapOvr>
    <a:masterClrMapping/>
  </p:clrMapOvr>
</p:sld>
</file>

<file path=ppt/theme/theme1.xml><?xml version="1.0" encoding="utf-8"?>
<a:theme xmlns:a="http://schemas.openxmlformats.org/drawingml/2006/main" name="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35</Notes>
  <HiddenSlides>0</HiddenSlide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Custom Design</vt:lpstr>
      <vt:lpstr>1_Custom Design</vt:lpstr>
      <vt:lpstr>2_Custom Design</vt:lpstr>
      <vt:lpstr>Office Theme</vt:lpstr>
      <vt:lpstr>Achieving excellence –  your tourism awards toolkit 2024/25</vt:lpstr>
      <vt:lpstr>What this presentation covers</vt:lpstr>
      <vt:lpstr>Why do businesses enter the awards?  Put simply, awards are part of a journey which is about being the best that you can be.</vt:lpstr>
      <vt:lpstr>Excellence makes business sense</vt:lpstr>
      <vt:lpstr>Celebrating local excellence</vt:lpstr>
      <vt:lpstr>Why did you enter your local tourism awards competition in 2023? – top 5 reasons</vt:lpstr>
      <vt:lpstr>Why did you enter your local tourism awards competition in 2023? – other reasons</vt:lpstr>
      <vt:lpstr>Benefits of entering</vt:lpstr>
      <vt:lpstr>PowerPoint Presentation</vt:lpstr>
      <vt:lpstr>The tourism awards process</vt:lpstr>
      <vt:lpstr>Reaching the VisitEngland Awards for Excellence</vt:lpstr>
      <vt:lpstr>The Core Categories</vt:lpstr>
      <vt:lpstr>The Local Categories</vt:lpstr>
      <vt:lpstr>The application system</vt:lpstr>
      <vt:lpstr>The Judging Process</vt:lpstr>
      <vt:lpstr>Top tips 1</vt:lpstr>
      <vt:lpstr>Your application</vt:lpstr>
      <vt:lpstr>Setting the scene</vt:lpstr>
      <vt:lpstr>Supporting evidence</vt:lpstr>
      <vt:lpstr>Importance of online presence &amp; reviews  </vt:lpstr>
      <vt:lpstr>The four key questions</vt:lpstr>
      <vt:lpstr>Question 1: Your Top Qualities</vt:lpstr>
      <vt:lpstr>Areas to Consider for Q1</vt:lpstr>
      <vt:lpstr>Areas to Consider for Q1</vt:lpstr>
      <vt:lpstr>Areas to Consider for Q1</vt:lpstr>
      <vt:lpstr>Areas to Consider for Q1</vt:lpstr>
      <vt:lpstr>Q2: Your Recent Improvements</vt:lpstr>
      <vt:lpstr>Q3: Your Results</vt:lpstr>
      <vt:lpstr>Q4: Your Future Plans</vt:lpstr>
      <vt:lpstr>Top tips 2</vt:lpstr>
      <vt:lpstr>Top tips 3</vt:lpstr>
      <vt:lpstr>What are your next steps?</vt:lpstr>
      <vt:lpstr>Timetable</vt:lpstr>
      <vt:lpstr>Useful links</vt:lpstr>
      <vt:lpstr>And remember . . . </vt:lpstr>
      <vt:lpstr>Excellence pays!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Awards workshop slide deck with presenter notes</dc:title>
  <dc:subject/>
  <dc:creator>VisitBritain</dc:creator>
  <cp:keywords/>
  <dc:description/>
  <cp:revision>127</cp:revision>
  <cp:lastPrinted>2021-07-30T11:26:31Z</cp:lastPrinted>
  <dcterms:created xsi:type="dcterms:W3CDTF">2019-07-29T08:45:44Z</dcterms:created>
  <dcterms:modified xsi:type="dcterms:W3CDTF">2024-06-20T17:13:45Z</dcterms:modified>
  <cp:category/>
</cp:coreProperties>
</file>