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CF78F-AEB7-413B-B3C8-94DC3ECC40B3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1D1BA-8D77-4D0C-AD22-C266AD16F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399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5BDE-2E7B-4E1F-8FFB-B18D2BCEA1BB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55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75E7-BB90-4F03-B207-4E712CF786EA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559487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75E7-BB90-4F03-B207-4E712CF786EA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0419373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75E7-BB90-4F03-B207-4E712CF786EA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610824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75E7-BB90-4F03-B207-4E712CF786EA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165787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75E7-BB90-4F03-B207-4E712CF786EA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527751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BC707-8CF1-4296-8336-5B62F55E2F4D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463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FEC-74A2-4076-B1A9-0F58B6B5E59B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93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57DF7-E3DF-43CD-8468-ABA669EF97A8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75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8811-0F2A-426C-9705-6B87A2F16AE6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42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9992-657C-42EC-8275-1A2C838BA6E0}" type="datetime1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64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B97D-3E71-48CF-888F-E9AC8DF05EC3}" type="datetime1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0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BD-AE11-4684-B7D6-1F0AF3E7BB78}" type="datetime1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16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1479-C88F-4FBD-810D-7E880A1E59F0}" type="datetime1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04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D8C5-DCCA-4C48-8745-2305E313BA3C}" type="datetime1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9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BCCE-3E41-433D-8179-587A3B206895}" type="datetime1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17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A75E7-BB90-4F03-B207-4E712CF786EA}" type="datetime1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DRAFT FOR DISCUSSION - NOT LEP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ADD4B6-795C-482E-B854-2F3E9591F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BC7581-22F1-40E6-91B1-44015788F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48615" y="4880890"/>
            <a:ext cx="3657600" cy="1525597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tx1"/>
                </a:solidFill>
              </a:rPr>
              <a:t>Developing Sustainability and Inclusive Growth Objectives</a:t>
            </a:r>
          </a:p>
          <a:p>
            <a:r>
              <a:rPr lang="en-GB" sz="2000" b="1" dirty="0">
                <a:solidFill>
                  <a:schemeClr val="tx1"/>
                </a:solidFill>
              </a:rPr>
              <a:t>February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DB46FA-4433-4699-8CC6-2CE575F17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603B436-C549-4813-A75F-177BEAFA6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63" y="488602"/>
            <a:ext cx="4896317" cy="483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13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02BD-061F-4524-8984-202F00A4E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6027"/>
          </a:xfrm>
        </p:spPr>
        <p:txBody>
          <a:bodyPr/>
          <a:lstStyle/>
          <a:p>
            <a:r>
              <a:rPr lang="en-GB" dirty="0"/>
              <a:t>Inclusive Growth – Costs and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2C4C-AE06-46A3-957C-2F066452D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7093"/>
            <a:ext cx="8596668" cy="4274270"/>
          </a:xfrm>
        </p:spPr>
        <p:txBody>
          <a:bodyPr>
            <a:normAutofit/>
          </a:bodyPr>
          <a:lstStyle/>
          <a:p>
            <a:r>
              <a:rPr lang="en-GB" dirty="0"/>
              <a:t>Costs</a:t>
            </a:r>
          </a:p>
          <a:p>
            <a:pPr lvl="1"/>
            <a:r>
              <a:rPr lang="en-GB" dirty="0"/>
              <a:t>Current In to Work programmes (funded via ESF) cost in the region of £10m(?)</a:t>
            </a:r>
          </a:p>
          <a:p>
            <a:endParaRPr lang="en-GB" dirty="0"/>
          </a:p>
          <a:p>
            <a:r>
              <a:rPr lang="en-GB" dirty="0"/>
              <a:t>Benefits</a:t>
            </a:r>
          </a:p>
          <a:p>
            <a:pPr lvl="1"/>
            <a:r>
              <a:rPr lang="en-GB" dirty="0"/>
              <a:t>JRF work in 2014 estimated that every person moving from unemployment into a job paying the Living Wage benefited the local economy by over £14,000. This is now likely to be closer to £17,000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EDCFAB-F52E-44B3-B306-6A792A65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2658605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02BD-061F-4524-8984-202F00A4E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6027"/>
          </a:xfrm>
        </p:spPr>
        <p:txBody>
          <a:bodyPr/>
          <a:lstStyle/>
          <a:p>
            <a:r>
              <a:rPr lang="en-GB" dirty="0"/>
              <a:t>Inclusive Growth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2C4C-AE06-46A3-957C-2F066452D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7093"/>
            <a:ext cx="8596668" cy="4274270"/>
          </a:xfrm>
        </p:spPr>
        <p:txBody>
          <a:bodyPr>
            <a:normAutofit/>
          </a:bodyPr>
          <a:lstStyle/>
          <a:p>
            <a:r>
              <a:rPr lang="en-GB" dirty="0"/>
              <a:t>What might inclusive growth objectives for the LEP look like?</a:t>
            </a:r>
          </a:p>
          <a:p>
            <a:endParaRPr lang="en-GB" dirty="0"/>
          </a:p>
          <a:p>
            <a:pPr lvl="1"/>
            <a:r>
              <a:rPr lang="en-GB" dirty="0"/>
              <a:t>To raise average weekly workplace earnings to the UK level by 2025 (currently 95% of UK average) through a focus on delivering higher skill, higher pay jobs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To explore how to incorporate inclusive growth criteria into the LEP’s investment criteria by March 2021.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EDCFAB-F52E-44B3-B306-6A792A65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103910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16ACA-E2AC-4282-AD3B-ED55868A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Sustainability -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AF263-99E0-47F9-BB81-5483CEA04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National, legally binding target to achieve net-zero greenhouse gas (GHG) emissions by 2050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Growth opportunity from being at forefront of energy and clean growth transition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Perception of parts of our key places as ‘dirty’ and not ‘environmentally friendly’ – might make talent attraction and retention more difficult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A3BE99-E12D-4CA8-AF83-EC83443B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225928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97B7B-15A0-42D7-80ED-0ACCAB11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Sustainability – Opportunities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F8A5E-F180-4013-95E3-FC0F8DC75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Cheshire and Warrington is at the heart of a significant CO</a:t>
            </a:r>
            <a:r>
              <a:rPr lang="en-GB" baseline="-25000" dirty="0"/>
              <a:t>2</a:t>
            </a:r>
            <a:r>
              <a:rPr lang="en-GB" dirty="0"/>
              <a:t> emitting industrial cluster; CWAC has one of the highest levels of CO</a:t>
            </a:r>
            <a:r>
              <a:rPr lang="en-GB" baseline="-25000" dirty="0"/>
              <a:t>2</a:t>
            </a:r>
            <a:r>
              <a:rPr lang="en-GB" dirty="0"/>
              <a:t> emissions per capita in the country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Challenge of decarbonising while not simply ‘off-shoring’ production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Some specific challenges for Essar (</a:t>
            </a:r>
            <a:r>
              <a:rPr lang="en-GB" dirty="0" err="1"/>
              <a:t>petro</a:t>
            </a:r>
            <a:r>
              <a:rPr lang="en-GB" dirty="0"/>
              <a:t>-carbon fuels) and CF Fertilisers (ammonia-based products) – the two biggest emitters in the sub-region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ABD16-1FE9-4C45-9973-C01B0250E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313907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97B7B-15A0-42D7-80ED-0ACCAB11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Sustainability – Opportunities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F8A5E-F180-4013-95E3-FC0F8DC75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Well-organised industry grouping that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A) recognises the challenge and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B) has workable proposals to do something about it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Increasing options around local production and storage of low / zero carbon heat and power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Potentially lowest-cost option in UK for development of Carbon Capture Use and Storage (CCUS) facilities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Need for appropriate policy framework to support and unlock private sector investment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ABD16-1FE9-4C45-9973-C01B0250E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102978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24FCA-5D5B-4F1D-BD5B-A7DC97240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8955"/>
          </a:xfrm>
        </p:spPr>
        <p:txBody>
          <a:bodyPr/>
          <a:lstStyle/>
          <a:p>
            <a:r>
              <a:rPr lang="en-GB" dirty="0"/>
              <a:t>Sustainability – Costs and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662C5-0073-4382-8F23-B89C4566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63437"/>
            <a:ext cx="8596668" cy="4077926"/>
          </a:xfrm>
        </p:spPr>
        <p:txBody>
          <a:bodyPr/>
          <a:lstStyle/>
          <a:p>
            <a:r>
              <a:rPr lang="en-GB" b="1" dirty="0"/>
              <a:t>Costs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£300m - £400m for private wire network, district heating network and CCUS pipeline</a:t>
            </a:r>
          </a:p>
          <a:p>
            <a:endParaRPr lang="en-GB" dirty="0"/>
          </a:p>
          <a:p>
            <a:r>
              <a:rPr lang="en-GB" b="1" dirty="0"/>
              <a:t>Benefits</a:t>
            </a:r>
          </a:p>
          <a:p>
            <a:pPr lvl="1"/>
            <a:r>
              <a:rPr lang="en-GB" dirty="0"/>
              <a:t>E-Port Smart Energy: 155,000 tonnes CO</a:t>
            </a:r>
            <a:r>
              <a:rPr lang="en-GB" baseline="-25000" dirty="0"/>
              <a:t>2</a:t>
            </a:r>
            <a:r>
              <a:rPr lang="en-GB" dirty="0"/>
              <a:t> (e) reduction by 2030 and 20% reduction in energy costs. </a:t>
            </a:r>
          </a:p>
          <a:p>
            <a:pPr lvl="1"/>
            <a:r>
              <a:rPr lang="en-GB" dirty="0" err="1"/>
              <a:t>Hynet</a:t>
            </a:r>
            <a:r>
              <a:rPr lang="en-GB" dirty="0"/>
              <a:t> (CCUS): removal of up to 10 million tonnes CO2 a year (more than double our current industrial emissions)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CBEC3-2AD0-4E13-8D46-4067ABCBD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419940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2CA36-47F2-4345-B7E9-30E4C3417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7978"/>
          </a:xfrm>
        </p:spPr>
        <p:txBody>
          <a:bodyPr/>
          <a:lstStyle/>
          <a:p>
            <a:r>
              <a:rPr lang="en-GB" dirty="0"/>
              <a:t>Sustainability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51EFD-6965-4DF6-8D79-FF7BCBF30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6849"/>
            <a:ext cx="8596668" cy="4184513"/>
          </a:xfrm>
        </p:spPr>
        <p:txBody>
          <a:bodyPr>
            <a:normAutofit/>
          </a:bodyPr>
          <a:lstStyle/>
          <a:p>
            <a:r>
              <a:rPr lang="en-GB" dirty="0"/>
              <a:t>What might sustainability objectives for the LEP look like?</a:t>
            </a:r>
          </a:p>
          <a:p>
            <a:endParaRPr lang="en-GB" dirty="0"/>
          </a:p>
          <a:p>
            <a:pPr lvl="1"/>
            <a:r>
              <a:rPr lang="en-GB" dirty="0"/>
              <a:t>To support industry efforts to achieve net zero Greenhouse Gas operations by 2050 or sooner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To halve Cheshire and Warrington’s Greenhouse Gas emissions by 2035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To demonstrate leadership in identifying and championing the provision of the infrastructure Cheshire and Warrington will need to achieve net zero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To explore how to incorporate sustainability measures into the LEP’s investment criteria by March 2021</a:t>
            </a:r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7D70F7-31A7-4BF8-98EB-535B79040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347340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02BD-061F-4524-8984-202F00A4E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Inclusive Growth -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2C4C-AE06-46A3-957C-2F066452D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‘Levelling Up’ agenda nationally – between and within regions</a:t>
            </a:r>
          </a:p>
          <a:p>
            <a:endParaRPr lang="en-GB" dirty="0"/>
          </a:p>
          <a:p>
            <a:r>
              <a:rPr lang="en-GB" dirty="0"/>
              <a:t>94,000 jobs (out of 450,000) in Cheshire and Warrington estimated to pay below the current Real Living Wage (£9.30/hr)</a:t>
            </a:r>
          </a:p>
          <a:p>
            <a:endParaRPr lang="en-GB" dirty="0"/>
          </a:p>
          <a:p>
            <a:r>
              <a:rPr lang="en-GB" dirty="0"/>
              <a:t>24,200 families in receipt of out-of-work and in-work benefits – increasing anecdotal evidence of impacts of in-work poverty</a:t>
            </a:r>
          </a:p>
          <a:p>
            <a:endParaRPr lang="en-GB" dirty="0"/>
          </a:p>
          <a:p>
            <a:r>
              <a:rPr lang="en-GB" dirty="0"/>
              <a:t>Housing affordability ratio is amongst the highest in the North West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EDCFAB-F52E-44B3-B306-6A792A65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1935016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02BD-061F-4524-8984-202F00A4E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Inclusive Growth – Opportunities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2C4C-AE06-46A3-957C-2F066452D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Opportunity to ‘reset’ the cycle of low pay, low productivity, low opportunity jobs in a number of our largest, least productive sectors</a:t>
            </a:r>
          </a:p>
          <a:p>
            <a:endParaRPr lang="en-GB" dirty="0"/>
          </a:p>
          <a:p>
            <a:r>
              <a:rPr lang="en-GB" dirty="0"/>
              <a:t>Correlation between productivity growth and pay growth so clear link with the work we are looking to do through the Local Industrial Strategy. </a:t>
            </a:r>
          </a:p>
          <a:p>
            <a:endParaRPr lang="en-GB" dirty="0"/>
          </a:p>
          <a:p>
            <a:r>
              <a:rPr lang="en-GB" dirty="0"/>
              <a:t>Scope for LEP to lead by example through use of social value conditions in funding offer letters (e.g. requirement for living wage, local labour levels, local procurement and training clauses)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EDCFAB-F52E-44B3-B306-6A792A65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29921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02BD-061F-4524-8984-202F00A4E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36029"/>
          </a:xfrm>
        </p:spPr>
        <p:txBody>
          <a:bodyPr>
            <a:normAutofit/>
          </a:bodyPr>
          <a:lstStyle/>
          <a:p>
            <a:r>
              <a:rPr lang="en-GB" dirty="0"/>
              <a:t>Inclusive Growth – Opportunities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2C4C-AE06-46A3-957C-2F066452D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19533"/>
            <a:ext cx="8596668" cy="4021829"/>
          </a:xfrm>
        </p:spPr>
        <p:txBody>
          <a:bodyPr>
            <a:normAutofit/>
          </a:bodyPr>
          <a:lstStyle/>
          <a:p>
            <a:r>
              <a:rPr lang="en-GB" dirty="0"/>
              <a:t>Opportunity to address housing affordability issues through planned interventions to disrupt and broaden the offer in our housing market</a:t>
            </a:r>
          </a:p>
          <a:p>
            <a:endParaRPr lang="en-GB" dirty="0"/>
          </a:p>
          <a:p>
            <a:r>
              <a:rPr lang="en-GB" dirty="0"/>
              <a:t>Limited scope for direct intervention by the LEP – need to influence and work through others, although scope to raise ambition and access to opportunities through the LEP skills and education activities</a:t>
            </a:r>
          </a:p>
          <a:p>
            <a:endParaRPr lang="en-GB" dirty="0"/>
          </a:p>
          <a:p>
            <a:r>
              <a:rPr lang="en-GB" dirty="0"/>
              <a:t>Opportunity to encourage growth of social enterprise and work with others to strengthen the community and voluntary sector in Cheshire and Warrington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EDCFAB-F52E-44B3-B306-6A792A65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DRAFT FOR DISCUSSION - NOT LEP POLICY</a:t>
            </a:r>
          </a:p>
        </p:txBody>
      </p:sp>
    </p:spTree>
    <p:extLst>
      <p:ext uri="{BB962C8B-B14F-4D97-AF65-F5344CB8AC3E}">
        <p14:creationId xmlns:p14="http://schemas.microsoft.com/office/powerpoint/2010/main" val="40961066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788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</vt:lpstr>
      <vt:lpstr>PowerPoint Presentation</vt:lpstr>
      <vt:lpstr>Sustainability - Drivers</vt:lpstr>
      <vt:lpstr>Sustainability – Opportunities and Challenges</vt:lpstr>
      <vt:lpstr>Sustainability – Opportunities and Challenges</vt:lpstr>
      <vt:lpstr>Sustainability – Costs and Benefits</vt:lpstr>
      <vt:lpstr>Sustainability Objectives</vt:lpstr>
      <vt:lpstr>Inclusive Growth - Drivers</vt:lpstr>
      <vt:lpstr>Inclusive Growth – Opportunities and Challenges</vt:lpstr>
      <vt:lpstr>Inclusive Growth – Opportunities and Challenges</vt:lpstr>
      <vt:lpstr>Inclusive Growth – Costs and Benefits</vt:lpstr>
      <vt:lpstr>Inclusive Growth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Hulme</dc:creator>
  <cp:lastModifiedBy>Rachael Zaidel-Lamb</cp:lastModifiedBy>
  <cp:revision>14</cp:revision>
  <dcterms:created xsi:type="dcterms:W3CDTF">2020-02-06T12:42:50Z</dcterms:created>
  <dcterms:modified xsi:type="dcterms:W3CDTF">2020-08-19T14:59:59Z</dcterms:modified>
</cp:coreProperties>
</file>